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tags/tag16.xml" ContentType="application/vnd.openxmlformats-officedocument.presentationml.tags+xml"/>
  <Override PartName="/ppt/notesSlides/notesSlide17.xml" ContentType="application/vnd.openxmlformats-officedocument.presentationml.notesSlide+xml"/>
  <Override PartName="/ppt/tags/tag17.xml" ContentType="application/vnd.openxmlformats-officedocument.presentationml.tags+xml"/>
  <Override PartName="/ppt/notesSlides/notesSlide18.xml" ContentType="application/vnd.openxmlformats-officedocument.presentationml.notesSlide+xml"/>
  <Override PartName="/ppt/tags/tag18.xml" ContentType="application/vnd.openxmlformats-officedocument.presentationml.tags+xml"/>
  <Override PartName="/ppt/notesSlides/notesSlide19.xml" ContentType="application/vnd.openxmlformats-officedocument.presentationml.notesSlide+xml"/>
  <Override PartName="/ppt/tags/tag19.xml" ContentType="application/vnd.openxmlformats-officedocument.presentationml.tags+xml"/>
  <Override PartName="/ppt/notesSlides/notesSlide20.xml" ContentType="application/vnd.openxmlformats-officedocument.presentationml.notesSlide+xml"/>
  <Override PartName="/ppt/tags/tag20.xml" ContentType="application/vnd.openxmlformats-officedocument.presentationml.tags+xml"/>
  <Override PartName="/ppt/notesSlides/notesSlide21.xml" ContentType="application/vnd.openxmlformats-officedocument.presentationml.notesSlide+xml"/>
  <Override PartName="/ppt/tags/tag21.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22.xml" ContentType="application/vnd.openxmlformats-officedocument.presentationml.tags+xml"/>
  <Override PartName="/ppt/notesSlides/notesSlide24.xml" ContentType="application/vnd.openxmlformats-officedocument.presentationml.notesSlide+xml"/>
  <Override PartName="/ppt/tags/tag23.xml" ContentType="application/vnd.openxmlformats-officedocument.presentationml.tags+xml"/>
  <Override PartName="/ppt/notesSlides/notesSlide25.xml" ContentType="application/vnd.openxmlformats-officedocument.presentationml.notesSlide+xml"/>
  <Override PartName="/ppt/tags/tag24.xml" ContentType="application/vnd.openxmlformats-officedocument.presentationml.tags+xml"/>
  <Override PartName="/ppt/notesSlides/notesSlide26.xml" ContentType="application/vnd.openxmlformats-officedocument.presentationml.notesSlide+xml"/>
  <Override PartName="/ppt/tags/tag25.xml" ContentType="application/vnd.openxmlformats-officedocument.presentationml.tags+xml"/>
  <Override PartName="/ppt/notesSlides/notesSlide27.xml" ContentType="application/vnd.openxmlformats-officedocument.presentationml.notesSlide+xml"/>
  <Override PartName="/ppt/tags/tag26.xml" ContentType="application/vnd.openxmlformats-officedocument.presentationml.tags+xml"/>
  <Override PartName="/ppt/notesSlides/notesSlide28.xml" ContentType="application/vnd.openxmlformats-officedocument.presentationml.notesSlide+xml"/>
  <Override PartName="/ppt/tags/tag27.xml" ContentType="application/vnd.openxmlformats-officedocument.presentationml.tags+xml"/>
  <Override PartName="/ppt/notesSlides/notesSlide29.xml" ContentType="application/vnd.openxmlformats-officedocument.presentationml.notesSlide+xml"/>
  <Override PartName="/ppt/tags/tag28.xml" ContentType="application/vnd.openxmlformats-officedocument.presentationml.tags+xml"/>
  <Override PartName="/ppt/notesSlides/notesSlide3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77" r:id="rId1"/>
  </p:sldMasterIdLst>
  <p:notesMasterIdLst>
    <p:notesMasterId r:id="rId32"/>
  </p:notesMasterIdLst>
  <p:handoutMasterIdLst>
    <p:handoutMasterId r:id="rId33"/>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6858000" type="screen4x3"/>
  <p:notesSz cx="6858000" cy="9144000"/>
  <p:defaultTextStyle>
    <a:defPPr>
      <a:defRPr lang="en-US"/>
    </a:defPPr>
    <a:lvl1pPr algn="ctr" rtl="0" fontAlgn="base">
      <a:spcBef>
        <a:spcPct val="0"/>
      </a:spcBef>
      <a:spcAft>
        <a:spcPct val="0"/>
      </a:spcAft>
      <a:defRPr sz="3600"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e Cannon" initials="JC" lastIdx="15" clrIdx="0"/>
  <p:cmAuthor id="1" name="Sheryl Nelson" initials="SN"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93B5"/>
    <a:srgbClr val="7030A0"/>
    <a:srgbClr val="BC8600"/>
    <a:srgbClr val="F0AD00"/>
    <a:srgbClr val="FFCC00"/>
    <a:srgbClr val="327651"/>
    <a:srgbClr val="2A6444"/>
    <a:srgbClr val="19894C"/>
    <a:srgbClr val="FFFF66"/>
    <a:srgbClr val="6BB7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12" autoAdjust="0"/>
    <p:restoredTop sz="75955" autoAdjust="0"/>
  </p:normalViewPr>
  <p:slideViewPr>
    <p:cSldViewPr>
      <p:cViewPr varScale="1">
        <p:scale>
          <a:sx n="99" d="100"/>
          <a:sy n="99" d="100"/>
        </p:scale>
        <p:origin x="234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5" d="100"/>
        <a:sy n="125" d="100"/>
      </p:scale>
      <p:origin x="0" y="6016"/>
    </p:cViewPr>
  </p:sorterViewPr>
  <p:notesViewPr>
    <p:cSldViewPr>
      <p:cViewPr varScale="1">
        <p:scale>
          <a:sx n="148" d="100"/>
          <a:sy n="148" d="100"/>
        </p:scale>
        <p:origin x="1568" y="20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27C1EF87-857B-42B0-8FE8-69FA2FA10E46}" type="datetimeFigureOut">
              <a:rPr lang="en-US"/>
              <a:pPr>
                <a:defRPr/>
              </a:pPr>
              <a:t>2/22/2018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396AFB27-51B9-4823-A15A-C013B9B84669}" type="slidenum">
              <a:rPr lang="en-US"/>
              <a:pPr>
                <a:defRPr/>
              </a:pPr>
              <a:t>‹#›</a:t>
            </a:fld>
            <a:endParaRPr lang="en-US"/>
          </a:p>
        </p:txBody>
      </p:sp>
    </p:spTree>
    <p:extLst>
      <p:ext uri="{BB962C8B-B14F-4D97-AF65-F5344CB8AC3E}">
        <p14:creationId xmlns:p14="http://schemas.microsoft.com/office/powerpoint/2010/main" val="10289249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defRPr sz="1200">
                <a:latin typeface="Arial" charset="0"/>
                <a:cs typeface="Arial" charset="0"/>
              </a:defRPr>
            </a:lvl1pPr>
          </a:lstStyle>
          <a:p>
            <a:pPr>
              <a:defRPr/>
            </a:pPr>
            <a:endParaRPr lang="en-US"/>
          </a:p>
        </p:txBody>
      </p:sp>
      <p:sp>
        <p:nvSpPr>
          <p:cNvPr id="93187"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en-US"/>
          </a:p>
        </p:txBody>
      </p:sp>
      <p:sp>
        <p:nvSpPr>
          <p:cNvPr id="54276" name="Rectangle 4"/>
          <p:cNvSpPr>
            <a:spLocks noGrp="1" noRot="1" noChangeAspect="1" noChangeArrowheads="1" noTextEdit="1"/>
          </p:cNvSpPr>
          <p:nvPr>
            <p:ph type="sldImg" idx="2"/>
          </p:nvPr>
        </p:nvSpPr>
        <p:spPr bwMode="auto">
          <a:xfrm>
            <a:off x="838200" y="685800"/>
            <a:ext cx="2514600" cy="1905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9" name="Rectangle 5"/>
          <p:cNvSpPr>
            <a:spLocks noGrp="1" noChangeArrowheads="1"/>
          </p:cNvSpPr>
          <p:nvPr>
            <p:ph type="body" sz="quarter" idx="3"/>
          </p:nvPr>
        </p:nvSpPr>
        <p:spPr bwMode="auto">
          <a:xfrm>
            <a:off x="192088" y="3127375"/>
            <a:ext cx="6510337" cy="5659438"/>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4279" name="Rectangle 7"/>
          <p:cNvSpPr txBox="1">
            <a:spLocks noGrp="1" noChangeArrowheads="1"/>
          </p:cNvSpPr>
          <p:nvPr/>
        </p:nvSpPr>
        <p:spPr bwMode="auto">
          <a:xfrm>
            <a:off x="1544638" y="8588375"/>
            <a:ext cx="42259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nchor="b"/>
          <a:lstStyle>
            <a:lvl1pPr defTabSz="966788" eaLnBrk="0" hangingPunct="0">
              <a:defRPr sz="3600">
                <a:solidFill>
                  <a:schemeClr val="tx1"/>
                </a:solidFill>
                <a:latin typeface="Arial" pitchFamily="34" charset="0"/>
                <a:cs typeface="Arial" pitchFamily="34" charset="0"/>
              </a:defRPr>
            </a:lvl1pPr>
            <a:lvl2pPr marL="742950" indent="-285750" defTabSz="966788" eaLnBrk="0" hangingPunct="0">
              <a:defRPr sz="3600">
                <a:solidFill>
                  <a:schemeClr val="tx1"/>
                </a:solidFill>
                <a:latin typeface="Arial" pitchFamily="34" charset="0"/>
                <a:cs typeface="Arial" pitchFamily="34" charset="0"/>
              </a:defRPr>
            </a:lvl2pPr>
            <a:lvl3pPr marL="1143000" indent="-228600" defTabSz="966788" eaLnBrk="0" hangingPunct="0">
              <a:defRPr sz="3600">
                <a:solidFill>
                  <a:schemeClr val="tx1"/>
                </a:solidFill>
                <a:latin typeface="Arial" pitchFamily="34" charset="0"/>
                <a:cs typeface="Arial" pitchFamily="34" charset="0"/>
              </a:defRPr>
            </a:lvl3pPr>
            <a:lvl4pPr marL="1600200" indent="-228600" defTabSz="966788" eaLnBrk="0" hangingPunct="0">
              <a:defRPr sz="3600">
                <a:solidFill>
                  <a:schemeClr val="tx1"/>
                </a:solidFill>
                <a:latin typeface="Arial" pitchFamily="34" charset="0"/>
                <a:cs typeface="Arial" pitchFamily="34" charset="0"/>
              </a:defRPr>
            </a:lvl4pPr>
            <a:lvl5pPr marL="2057400" indent="-228600" defTabSz="966788" eaLnBrk="0" hangingPunct="0">
              <a:defRPr sz="3600">
                <a:solidFill>
                  <a:schemeClr val="tx1"/>
                </a:solidFill>
                <a:latin typeface="Arial" pitchFamily="34" charset="0"/>
                <a:cs typeface="Arial" pitchFamily="34" charset="0"/>
              </a:defRPr>
            </a:lvl5pPr>
            <a:lvl6pPr marL="25146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defRPr/>
            </a:pPr>
            <a:r>
              <a:rPr lang="en-US" sz="900" i="1" dirty="0"/>
              <a:t>Multimedia Lecture Support Package to Accompany Essentials of Marketing </a:t>
            </a:r>
          </a:p>
          <a:p>
            <a:pPr eaLnBrk="1" hangingPunct="1">
              <a:defRPr/>
            </a:pPr>
            <a:r>
              <a:rPr lang="en-US" sz="900" i="1" dirty="0"/>
              <a:t>Lecture Script 17-</a:t>
            </a:r>
            <a:fld id="{32DC7538-BD46-41B5-9409-3CC7B2022BB6}" type="slidenum">
              <a:rPr lang="en-US" sz="900" i="1" smtClean="0"/>
              <a:pPr eaLnBrk="1" hangingPunct="1">
                <a:defRPr/>
              </a:pPr>
              <a:t>‹#›</a:t>
            </a:fld>
            <a:endParaRPr lang="en-US" sz="900" i="1" dirty="0"/>
          </a:p>
        </p:txBody>
      </p:sp>
    </p:spTree>
    <p:extLst>
      <p:ext uri="{BB962C8B-B14F-4D97-AF65-F5344CB8AC3E}">
        <p14:creationId xmlns:p14="http://schemas.microsoft.com/office/powerpoint/2010/main" val="13000597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Rot="1" noChangeAspect="1" noChangeArrowheads="1" noTextEdit="1"/>
          </p:cNvSpPr>
          <p:nvPr>
            <p:ph type="sldImg"/>
          </p:nvPr>
        </p:nvSpPr>
        <p:spPr>
          <a:xfrm>
            <a:off x="565150" y="533400"/>
            <a:ext cx="3151188" cy="2362200"/>
          </a:xfrm>
          <a:ln/>
        </p:spPr>
      </p:sp>
      <p:sp>
        <p:nvSpPr>
          <p:cNvPr id="5" name="Text Box 5"/>
          <p:cNvSpPr txBox="1">
            <a:spLocks noChangeArrowheads="1"/>
          </p:cNvSpPr>
          <p:nvPr/>
        </p:nvSpPr>
        <p:spPr bwMode="auto">
          <a:xfrm>
            <a:off x="685800" y="7620000"/>
            <a:ext cx="5854700" cy="466725"/>
          </a:xfrm>
          <a:prstGeom prst="rect">
            <a:avLst/>
          </a:prstGeom>
          <a:noFill/>
          <a:ln>
            <a:noFill/>
          </a:ln>
          <a:extLst/>
        </p:spPr>
        <p:txBody>
          <a:bodyPr lIns="96790" tIns="48395" rIns="96790" bIns="48395">
            <a:spAutoFit/>
          </a:bodyPr>
          <a:lstStyle>
            <a:lvl1pPr algn="l" defTabSz="968375">
              <a:defRPr>
                <a:solidFill>
                  <a:schemeClr val="tx1"/>
                </a:solidFill>
                <a:latin typeface="Arial" charset="0"/>
                <a:cs typeface="Arial" charset="0"/>
              </a:defRPr>
            </a:lvl1pPr>
            <a:lvl2pPr marL="768350" indent="-293688" algn="l" defTabSz="968375">
              <a:defRPr>
                <a:solidFill>
                  <a:schemeClr val="tx1"/>
                </a:solidFill>
                <a:latin typeface="Arial" charset="0"/>
                <a:cs typeface="Arial" charset="0"/>
              </a:defRPr>
            </a:lvl2pPr>
            <a:lvl3pPr marL="1185863" indent="-239713" algn="l" defTabSz="968375">
              <a:defRPr>
                <a:solidFill>
                  <a:schemeClr val="tx1"/>
                </a:solidFill>
                <a:latin typeface="Arial" charset="0"/>
                <a:cs typeface="Arial" charset="0"/>
              </a:defRPr>
            </a:lvl3pPr>
            <a:lvl4pPr marL="1660525" indent="-238125" algn="l" defTabSz="968375">
              <a:defRPr>
                <a:solidFill>
                  <a:schemeClr val="tx1"/>
                </a:solidFill>
                <a:latin typeface="Arial" charset="0"/>
                <a:cs typeface="Arial" charset="0"/>
              </a:defRPr>
            </a:lvl4pPr>
            <a:lvl5pPr marL="2132013" indent="-234950" algn="l" defTabSz="968375">
              <a:defRPr>
                <a:solidFill>
                  <a:schemeClr val="tx1"/>
                </a:solidFill>
                <a:latin typeface="Arial" charset="0"/>
                <a:cs typeface="Arial" charset="0"/>
              </a:defRPr>
            </a:lvl5pPr>
            <a:lvl6pPr marL="2589213" indent="-234950" defTabSz="968375" fontAlgn="base">
              <a:spcBef>
                <a:spcPct val="0"/>
              </a:spcBef>
              <a:spcAft>
                <a:spcPct val="0"/>
              </a:spcAft>
              <a:defRPr>
                <a:solidFill>
                  <a:schemeClr val="tx1"/>
                </a:solidFill>
                <a:latin typeface="Arial" charset="0"/>
                <a:cs typeface="Arial" charset="0"/>
              </a:defRPr>
            </a:lvl6pPr>
            <a:lvl7pPr marL="3046413" indent="-234950" defTabSz="968375" fontAlgn="base">
              <a:spcBef>
                <a:spcPct val="0"/>
              </a:spcBef>
              <a:spcAft>
                <a:spcPct val="0"/>
              </a:spcAft>
              <a:defRPr>
                <a:solidFill>
                  <a:schemeClr val="tx1"/>
                </a:solidFill>
                <a:latin typeface="Arial" charset="0"/>
                <a:cs typeface="Arial" charset="0"/>
              </a:defRPr>
            </a:lvl7pPr>
            <a:lvl8pPr marL="3503613" indent="-234950" defTabSz="968375" fontAlgn="base">
              <a:spcBef>
                <a:spcPct val="0"/>
              </a:spcBef>
              <a:spcAft>
                <a:spcPct val="0"/>
              </a:spcAft>
              <a:defRPr>
                <a:solidFill>
                  <a:schemeClr val="tx1"/>
                </a:solidFill>
                <a:latin typeface="Arial" charset="0"/>
                <a:cs typeface="Arial" charset="0"/>
              </a:defRPr>
            </a:lvl8pPr>
            <a:lvl9pPr marL="3960813" indent="-234950" defTabSz="968375" fontAlgn="base">
              <a:spcBef>
                <a:spcPct val="0"/>
              </a:spcBef>
              <a:spcAft>
                <a:spcPct val="0"/>
              </a:spcAft>
              <a:defRPr>
                <a:solidFill>
                  <a:schemeClr val="tx1"/>
                </a:solidFill>
                <a:latin typeface="Arial" charset="0"/>
                <a:cs typeface="Arial" charset="0"/>
              </a:defRPr>
            </a:lvl9pPr>
          </a:lstStyle>
          <a:p>
            <a:pPr algn="ctr">
              <a:defRPr/>
            </a:pPr>
            <a:r>
              <a:rPr lang="en-US" sz="1200" dirty="0">
                <a:latin typeface="Arial" pitchFamily="34" charset="0"/>
                <a:cs typeface="Arial" pitchFamily="34" charset="0"/>
              </a:rPr>
              <a:t>For use only with Perreault/Cannon/McCarthy. </a:t>
            </a:r>
            <a:br>
              <a:rPr lang="en-US" sz="1200" dirty="0">
                <a:latin typeface="Arial" pitchFamily="34" charset="0"/>
                <a:cs typeface="Arial" pitchFamily="34" charset="0"/>
              </a:rPr>
            </a:br>
            <a:r>
              <a:rPr lang="en-US" sz="1200" dirty="0">
                <a:latin typeface="Arial" pitchFamily="34" charset="0"/>
                <a:cs typeface="Arial" pitchFamily="34" charset="0"/>
              </a:rPr>
              <a:t>© 2019 McGraw-Hill Companies, Inc. </a:t>
            </a:r>
            <a:endParaRPr lang="en-US" sz="1200" dirty="0">
              <a:effectLst>
                <a:outerShdw blurRad="38100" dist="38100" dir="2700000" algn="tl">
                  <a:srgbClr val="C0C0C0"/>
                </a:outerShdw>
              </a:effectLst>
              <a:latin typeface="Arial" pitchFamily="34" charset="0"/>
              <a:cs typeface="Arial" pitchFamily="34" charset="0"/>
            </a:endParaRPr>
          </a:p>
        </p:txBody>
      </p:sp>
      <p:sp>
        <p:nvSpPr>
          <p:cNvPr id="52229" name="Text Box 5"/>
          <p:cNvSpPr txBox="1">
            <a:spLocks noChangeArrowheads="1"/>
          </p:cNvSpPr>
          <p:nvPr/>
        </p:nvSpPr>
        <p:spPr bwMode="auto">
          <a:xfrm>
            <a:off x="1050925" y="3581400"/>
            <a:ext cx="51054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3200" b="1" dirty="0"/>
              <a:t>CHAPTER SEVENTEEN </a:t>
            </a:r>
          </a:p>
          <a:p>
            <a:pPr eaLnBrk="1" hangingPunct="1"/>
            <a:endParaRPr lang="en-US" sz="2000" b="1" dirty="0"/>
          </a:p>
          <a:p>
            <a:pPr eaLnBrk="1" hangingPunct="1"/>
            <a:r>
              <a:rPr lang="en-US" sz="2000" b="1" dirty="0"/>
              <a:t>Lecture Notes for </a:t>
            </a:r>
          </a:p>
          <a:p>
            <a:pPr eaLnBrk="1" hangingPunct="1"/>
            <a:r>
              <a:rPr lang="en-US" sz="2000" b="1" i="1" dirty="0"/>
              <a:t>Essentials of Marketing </a:t>
            </a:r>
            <a:r>
              <a:rPr lang="en-US" sz="2000" b="1" dirty="0"/>
              <a:t>16e</a:t>
            </a:r>
          </a:p>
        </p:txBody>
      </p:sp>
    </p:spTree>
    <p:extLst>
      <p:ext uri="{BB962C8B-B14F-4D97-AF65-F5344CB8AC3E}">
        <p14:creationId xmlns:p14="http://schemas.microsoft.com/office/powerpoint/2010/main" val="1766818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xfrm>
            <a:off x="503238" y="539750"/>
            <a:ext cx="3162300" cy="2373313"/>
          </a:xfrm>
          <a:ln/>
        </p:spPr>
      </p:sp>
      <p:sp>
        <p:nvSpPr>
          <p:cNvPr id="53251"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33363" indent="-233363"/>
            <a:r>
              <a:rPr lang="en-US" b="1" dirty="0"/>
              <a:t>At the end of this presentation, you should able to:</a:t>
            </a:r>
          </a:p>
          <a:p>
            <a:pPr marL="233363" indent="-233363"/>
            <a:endParaRPr lang="en-US" dirty="0"/>
          </a:p>
          <a:p>
            <a:pPr marL="233363" indent="-233363"/>
            <a:r>
              <a:rPr lang="en-US" dirty="0"/>
              <a:t>1. understand how pricing objectives should guide strategy planning for pricing decisions. </a:t>
            </a:r>
          </a:p>
          <a:p>
            <a:pPr marL="233363" indent="-233363"/>
            <a:r>
              <a:rPr lang="en-US" dirty="0"/>
              <a:t>2. understand choices marketing managers must make about price flexibility.</a:t>
            </a:r>
          </a:p>
          <a:p>
            <a:pPr marL="233363" indent="-233363"/>
            <a:r>
              <a:rPr lang="en-US" dirty="0"/>
              <a:t>3. know what a marketing manager should consider when setting the price level for a product in the early stages of the product life cycle.</a:t>
            </a:r>
          </a:p>
          <a:p>
            <a:pPr marL="233363" indent="-233363"/>
            <a:r>
              <a:rPr lang="en-US" dirty="0"/>
              <a:t>4. understand the many possible variations of a price structure including discounts, allowances, and who pays transportation costs.</a:t>
            </a:r>
          </a:p>
          <a:p>
            <a:pPr marL="233363" indent="-233363"/>
            <a:endParaRPr lang="en-US" dirty="0"/>
          </a:p>
        </p:txBody>
      </p:sp>
    </p:spTree>
    <p:extLst>
      <p:ext uri="{BB962C8B-B14F-4D97-AF65-F5344CB8AC3E}">
        <p14:creationId xmlns:p14="http://schemas.microsoft.com/office/powerpoint/2010/main" val="633293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xfrm>
            <a:off x="503238" y="539750"/>
            <a:ext cx="3162300" cy="2373313"/>
          </a:xfrm>
          <a:ln/>
        </p:spPr>
      </p:sp>
      <p:sp>
        <p:nvSpPr>
          <p:cNvPr id="54275"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33363" indent="-233363"/>
            <a:r>
              <a:rPr lang="en-US" b="1" dirty="0"/>
              <a:t>At the end of this presentation, you should be able to:</a:t>
            </a:r>
          </a:p>
          <a:p>
            <a:pPr marL="233363" indent="-233363"/>
            <a:endParaRPr lang="en-US" dirty="0"/>
          </a:p>
          <a:p>
            <a:pPr marL="233363" indent="-233363"/>
            <a:r>
              <a:rPr lang="en-US" dirty="0"/>
              <a:t>6. understand the value pricing concept and its role in obtaining a competitive advantage by offering target customers superior value.</a:t>
            </a:r>
          </a:p>
          <a:p>
            <a:pPr marL="233363" indent="-233363"/>
            <a:r>
              <a:rPr lang="en-US" dirty="0"/>
              <a:t>7. understand the legality of price level and price flexibility policies.</a:t>
            </a:r>
          </a:p>
          <a:p>
            <a:pPr marL="233363" indent="-233363"/>
            <a:r>
              <a:rPr lang="en-US" dirty="0"/>
              <a:t>8. understand important new terms.</a:t>
            </a:r>
          </a:p>
          <a:p>
            <a:pPr marL="233363" indent="-233363"/>
            <a:endParaRPr lang="en-US" dirty="0"/>
          </a:p>
        </p:txBody>
      </p:sp>
    </p:spTree>
    <p:extLst>
      <p:ext uri="{BB962C8B-B14F-4D97-AF65-F5344CB8AC3E}">
        <p14:creationId xmlns:p14="http://schemas.microsoft.com/office/powerpoint/2010/main" val="19004556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503238" y="539750"/>
            <a:ext cx="3162300" cy="2373313"/>
          </a:xfrm>
          <a:ln/>
        </p:spPr>
      </p:sp>
      <p:sp>
        <p:nvSpPr>
          <p:cNvPr id="56323"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33363" indent="-233363">
              <a:lnSpc>
                <a:spcPct val="90000"/>
              </a:lnSpc>
            </a:pPr>
            <a:r>
              <a:rPr lang="en-US" b="1" dirty="0"/>
              <a:t>Summary Overview</a:t>
            </a:r>
          </a:p>
          <a:p>
            <a:pPr marL="233363" indent="-233363">
              <a:lnSpc>
                <a:spcPct val="90000"/>
              </a:lnSpc>
            </a:pPr>
            <a:r>
              <a:rPr lang="en-US" dirty="0"/>
              <a:t>This chapter will help you better understand pricing objectives and policies that influence how firms make pricing  decisions.  </a:t>
            </a:r>
          </a:p>
          <a:p>
            <a:pPr marL="233363" indent="-233363">
              <a:lnSpc>
                <a:spcPct val="90000"/>
              </a:lnSpc>
            </a:pPr>
            <a:endParaRPr lang="en-US" dirty="0"/>
          </a:p>
          <a:p>
            <a:pPr marL="233363" indent="-233363">
              <a:lnSpc>
                <a:spcPct val="90000"/>
              </a:lnSpc>
            </a:pPr>
            <a:r>
              <a:rPr lang="en-US" b="1" dirty="0"/>
              <a:t>Key Issues</a:t>
            </a:r>
          </a:p>
          <a:p>
            <a:pPr marL="171450" indent="-171450">
              <a:lnSpc>
                <a:spcPct val="90000"/>
              </a:lnSpc>
              <a:buFont typeface="Arial" panose="020B0604020202020204" pitchFamily="34" charset="0"/>
              <a:buChar char="•"/>
            </a:pPr>
            <a:r>
              <a:rPr lang="en-US" dirty="0"/>
              <a:t>Price is what a customer must give up to get the benefits offered by the rest of a firm’s marketing mix, so it plays a direct role in shaping customer</a:t>
            </a:r>
            <a:r>
              <a:rPr lang="en-US" baseline="0" dirty="0"/>
              <a:t> </a:t>
            </a:r>
            <a:r>
              <a:rPr lang="en-US" dirty="0"/>
              <a:t>value.  </a:t>
            </a:r>
          </a:p>
          <a:p>
            <a:pPr marL="171450" indent="-171450">
              <a:lnSpc>
                <a:spcPct val="90000"/>
              </a:lnSpc>
              <a:buFont typeface="Arial" panose="020B0604020202020204" pitchFamily="34" charset="0"/>
              <a:buChar char="•"/>
            </a:pPr>
            <a:r>
              <a:rPr lang="en-US" dirty="0"/>
              <a:t>Price is one of the four major variables a marketing manager controls.  </a:t>
            </a:r>
          </a:p>
          <a:p>
            <a:pPr marL="171450" indent="-171450">
              <a:lnSpc>
                <a:spcPct val="90000"/>
              </a:lnSpc>
              <a:buFont typeface="Arial" panose="020B0604020202020204" pitchFamily="34" charset="0"/>
              <a:buChar char="•"/>
            </a:pPr>
            <a:r>
              <a:rPr lang="en-US" dirty="0"/>
              <a:t>Price-level decisions are especially important because they affect both the number of sales a firm makes and how much money it earns.</a:t>
            </a:r>
          </a:p>
          <a:p>
            <a:pPr marL="171450" indent="-171450">
              <a:lnSpc>
                <a:spcPct val="90000"/>
              </a:lnSpc>
              <a:buFont typeface="Arial" panose="020B0604020202020204" pitchFamily="34" charset="0"/>
              <a:buChar char="•"/>
            </a:pPr>
            <a:r>
              <a:rPr lang="en-US" dirty="0"/>
              <a:t>This chapter will discuss “Price” in the following categories:</a:t>
            </a:r>
          </a:p>
          <a:p>
            <a:pPr marL="690563" lvl="1" indent="-233363">
              <a:lnSpc>
                <a:spcPct val="90000"/>
              </a:lnSpc>
              <a:buFont typeface="Arial" panose="020B0604020202020204" pitchFamily="34" charset="0"/>
              <a:buChar char="•"/>
            </a:pPr>
            <a:r>
              <a:rPr lang="en-US" dirty="0"/>
              <a:t>Pricing objectives</a:t>
            </a:r>
          </a:p>
          <a:p>
            <a:pPr marL="690563" lvl="1" indent="-233363">
              <a:lnSpc>
                <a:spcPct val="90000"/>
              </a:lnSpc>
              <a:buFont typeface="Arial" panose="020B0604020202020204" pitchFamily="34" charset="0"/>
              <a:buChar char="•"/>
            </a:pPr>
            <a:r>
              <a:rPr lang="en-US" dirty="0"/>
              <a:t>Pricing policies</a:t>
            </a:r>
          </a:p>
          <a:p>
            <a:pPr marL="690563" lvl="1" indent="-233363">
              <a:lnSpc>
                <a:spcPct val="90000"/>
              </a:lnSpc>
              <a:buFont typeface="Arial" panose="020B0604020202020204" pitchFamily="34" charset="0"/>
              <a:buChar char="•"/>
            </a:pPr>
            <a:r>
              <a:rPr lang="en-US" dirty="0"/>
              <a:t>Pricing and customer value </a:t>
            </a:r>
          </a:p>
          <a:p>
            <a:pPr marL="690563" lvl="1" indent="-233363">
              <a:lnSpc>
                <a:spcPct val="90000"/>
              </a:lnSpc>
              <a:buFont typeface="Arial" panose="020B0604020202020204" pitchFamily="34" charset="0"/>
              <a:buChar char="•"/>
            </a:pPr>
            <a:r>
              <a:rPr lang="en-US" dirty="0"/>
              <a:t>Legal issues and pricing policies</a:t>
            </a:r>
          </a:p>
          <a:p>
            <a:pPr marL="233363" lvl="0" indent="-233363">
              <a:lnSpc>
                <a:spcPct val="90000"/>
              </a:lnSpc>
              <a:buFont typeface="Arial" panose="020B0604020202020204" pitchFamily="34" charset="0"/>
              <a:buChar char="•"/>
            </a:pPr>
            <a:r>
              <a:rPr lang="en-US" sz="1200" kern="1200" dirty="0">
                <a:solidFill>
                  <a:schemeClr val="tx1"/>
                </a:solidFill>
                <a:effectLst/>
                <a:latin typeface="Arial" charset="0"/>
                <a:ea typeface="+mn-ea"/>
                <a:cs typeface="Arial" charset="0"/>
              </a:rPr>
              <a:t>Chapter 18 will discuss how prices are set.</a:t>
            </a:r>
            <a:endParaRPr lang="en-US" dirty="0"/>
          </a:p>
        </p:txBody>
      </p:sp>
    </p:spTree>
    <p:extLst>
      <p:ext uri="{BB962C8B-B14F-4D97-AF65-F5344CB8AC3E}">
        <p14:creationId xmlns:p14="http://schemas.microsoft.com/office/powerpoint/2010/main" val="751201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xfrm>
            <a:off x="512763" y="539750"/>
            <a:ext cx="3241675" cy="2432050"/>
          </a:xfrm>
          <a:ln/>
        </p:spPr>
      </p:sp>
      <p:sp>
        <p:nvSpPr>
          <p:cNvPr id="61443" name="Rectangle 3"/>
          <p:cNvSpPr>
            <a:spLocks noGrp="1" noChangeArrowheads="1"/>
          </p:cNvSpPr>
          <p:nvPr>
            <p:ph type="body" idx="1"/>
          </p:nvPr>
        </p:nvSpPr>
        <p:spPr>
          <a:xfrm>
            <a:off x="192024" y="3127247"/>
            <a:ext cx="6510528" cy="5660136"/>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Price plays a direct role in shaping customer value. The </a:t>
            </a:r>
            <a:r>
              <a:rPr lang="en-US" dirty="0" err="1"/>
              <a:t>Starbury</a:t>
            </a:r>
            <a:r>
              <a:rPr lang="en-US" dirty="0"/>
              <a:t> line of basketball shoes came at a significantly lower price than most of its competitors. The</a:t>
            </a:r>
            <a:r>
              <a:rPr lang="en-US" baseline="0" dirty="0"/>
              <a:t> </a:t>
            </a:r>
            <a:r>
              <a:rPr lang="en-US" baseline="0" dirty="0" err="1"/>
              <a:t>Starbury</a:t>
            </a:r>
            <a:r>
              <a:rPr lang="en-US" baseline="0" dirty="0"/>
              <a:t> line went out of business. This might be an opportunity to talk about the challenges of a low-price brand. </a:t>
            </a:r>
            <a:endParaRPr lang="en-US" dirty="0"/>
          </a:p>
          <a:p>
            <a:endParaRPr lang="en-US" b="1" dirty="0">
              <a:solidFill>
                <a:srgbClr val="000000"/>
              </a:solidFill>
              <a:sym typeface="Wingdings" pitchFamily="2" charset="2"/>
            </a:endParaRPr>
          </a:p>
          <a:p>
            <a:r>
              <a:rPr lang="en-US" b="1" dirty="0">
                <a:solidFill>
                  <a:srgbClr val="000000"/>
                </a:solidFill>
                <a:sym typeface="Wingdings" pitchFamily="2" charset="2"/>
              </a:rPr>
              <a:t>(video length 0:15)</a:t>
            </a:r>
          </a:p>
          <a:p>
            <a:endParaRPr lang="en-US" b="1" dirty="0">
              <a:solidFill>
                <a:srgbClr val="000000"/>
              </a:solidFill>
              <a:sym typeface="Wingdings" pitchFamily="2" charset="2"/>
            </a:endParaRPr>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14243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503238" y="539750"/>
            <a:ext cx="3162300" cy="2373313"/>
          </a:xfrm>
          <a:ln/>
        </p:spPr>
      </p:sp>
      <p:sp>
        <p:nvSpPr>
          <p:cNvPr id="59395"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rPr>
              <a:t>Summary Overview</a:t>
            </a:r>
          </a:p>
          <a:p>
            <a:r>
              <a:rPr lang="en-US" u="sng" dirty="0">
                <a:solidFill>
                  <a:srgbClr val="000000"/>
                </a:solidFill>
              </a:rPr>
              <a:t>Price</a:t>
            </a:r>
            <a:r>
              <a:rPr lang="en-US" dirty="0">
                <a:solidFill>
                  <a:srgbClr val="000000"/>
                </a:solidFill>
              </a:rPr>
              <a:t> is the amount of money that is charged for “something” of value. The things for which prices are charged range from purely physical products, to products with substantial service components, to pure services. College tuitions, apartment rents, hotel room rates, country club dues, bank interest rates, airline fares, and attorneys’ fees are all examples of price.</a:t>
            </a:r>
          </a:p>
          <a:p>
            <a:endParaRPr lang="en-US" dirty="0">
              <a:solidFill>
                <a:srgbClr val="000000"/>
              </a:solidFill>
            </a:endParaRPr>
          </a:p>
          <a:p>
            <a:r>
              <a:rPr lang="en-US" b="1" dirty="0">
                <a:solidFill>
                  <a:srgbClr val="000000"/>
                </a:solidFill>
              </a:rPr>
              <a:t>Key Issues</a:t>
            </a:r>
          </a:p>
          <a:p>
            <a:pPr>
              <a:buFontTx/>
              <a:buChar char="•"/>
            </a:pPr>
            <a:r>
              <a:rPr lang="en-US" dirty="0">
                <a:solidFill>
                  <a:srgbClr val="000000"/>
                </a:solidFill>
              </a:rPr>
              <a:t> This exhibit summarizes some possible variations of price for consumers or users.</a:t>
            </a:r>
          </a:p>
          <a:p>
            <a:pPr>
              <a:buFontTx/>
              <a:buChar char="•"/>
            </a:pPr>
            <a:r>
              <a:rPr lang="en-US" dirty="0">
                <a:solidFill>
                  <a:srgbClr val="000000"/>
                </a:solidFill>
              </a:rPr>
              <a:t> On the price side, discounts, allowances, rebates or coupons, transportation, and taxes may alter the list price.</a:t>
            </a:r>
          </a:p>
          <a:p>
            <a:r>
              <a:rPr lang="en-US" b="1" dirty="0">
                <a:solidFill>
                  <a:srgbClr val="000000"/>
                </a:solidFill>
                <a:sym typeface="Wingdings" pitchFamily="2" charset="2"/>
              </a:rPr>
              <a:t> </a:t>
            </a:r>
            <a:r>
              <a:rPr lang="en-US" dirty="0">
                <a:solidFill>
                  <a:srgbClr val="000000"/>
                </a:solidFill>
              </a:rPr>
              <a:t>The price ultimately paid equals the value component of the “something.”</a:t>
            </a:r>
          </a:p>
          <a:p>
            <a:pPr>
              <a:buFontTx/>
              <a:buChar char="•"/>
            </a:pPr>
            <a:r>
              <a:rPr lang="en-US" dirty="0">
                <a:solidFill>
                  <a:srgbClr val="000000"/>
                </a:solidFill>
              </a:rPr>
              <a:t> As shown, this component may be much more than a purely physical good, and may encompass intangible value assessments, such as the assurance of quality. </a:t>
            </a:r>
          </a:p>
          <a:p>
            <a:endParaRPr lang="en-US" i="1" dirty="0">
              <a:solidFill>
                <a:srgbClr val="000000"/>
              </a:solidFill>
            </a:endParaRPr>
          </a:p>
          <a:p>
            <a:r>
              <a:rPr lang="en-US" b="1" i="1" dirty="0">
                <a:solidFill>
                  <a:srgbClr val="000000"/>
                </a:solidFill>
              </a:rPr>
              <a:t>Discussion Question: Can you provide an example of a product for which you’d gladly pay more because you perceive the quality of the product to be better than the competition?</a:t>
            </a:r>
            <a:endParaRPr lang="en-US" dirty="0"/>
          </a:p>
        </p:txBody>
      </p:sp>
    </p:spTree>
    <p:extLst>
      <p:ext uri="{BB962C8B-B14F-4D97-AF65-F5344CB8AC3E}">
        <p14:creationId xmlns:p14="http://schemas.microsoft.com/office/powerpoint/2010/main" val="1260637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503238" y="539750"/>
            <a:ext cx="3162300" cy="2373313"/>
          </a:xfrm>
          <a:ln/>
        </p:spPr>
      </p:sp>
      <p:sp>
        <p:nvSpPr>
          <p:cNvPr id="60419"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Summary Overview</a:t>
            </a:r>
            <a:endParaRPr lang="en-US" b="1" dirty="0">
              <a:solidFill>
                <a:srgbClr val="000000"/>
              </a:solidFill>
            </a:endParaRPr>
          </a:p>
          <a:p>
            <a:r>
              <a:rPr lang="en-US" dirty="0">
                <a:solidFill>
                  <a:srgbClr val="000000"/>
                </a:solidFill>
              </a:rPr>
              <a:t>This exhibit shows the price equation as seen by channel members.</a:t>
            </a:r>
          </a:p>
          <a:p>
            <a:endParaRPr lang="en-US" dirty="0">
              <a:solidFill>
                <a:srgbClr val="000000"/>
              </a:solidFill>
            </a:endParaRPr>
          </a:p>
          <a:p>
            <a:r>
              <a:rPr lang="en-US" b="1" dirty="0">
                <a:solidFill>
                  <a:srgbClr val="000000"/>
                </a:solidFill>
              </a:rPr>
              <a:t>Key Issues</a:t>
            </a:r>
          </a:p>
          <a:p>
            <a:pPr>
              <a:buFontTx/>
              <a:buChar char="•"/>
            </a:pPr>
            <a:r>
              <a:rPr lang="en-US" dirty="0">
                <a:solidFill>
                  <a:srgbClr val="000000"/>
                </a:solidFill>
              </a:rPr>
              <a:t> On the price side, discounts, allowances, transportation, and taxes may alter the list price, although they may operate somewhat differently than in the consumer market. </a:t>
            </a:r>
          </a:p>
          <a:p>
            <a:pPr lvl="1">
              <a:buFontTx/>
              <a:buChar char="•"/>
            </a:pPr>
            <a:r>
              <a:rPr lang="en-US" dirty="0">
                <a:solidFill>
                  <a:srgbClr val="000000"/>
                </a:solidFill>
              </a:rPr>
              <a:t> For example, quantity discounts and trade-in allowances are typically more important to channel members than to final consumers.</a:t>
            </a:r>
          </a:p>
          <a:p>
            <a:r>
              <a:rPr lang="en-US" b="1" dirty="0">
                <a:solidFill>
                  <a:srgbClr val="000000"/>
                </a:solidFill>
                <a:sym typeface="Wingdings" pitchFamily="2" charset="2"/>
              </a:rPr>
              <a:t> </a:t>
            </a:r>
            <a:r>
              <a:rPr lang="en-US" dirty="0">
                <a:solidFill>
                  <a:srgbClr val="000000"/>
                </a:solidFill>
              </a:rPr>
              <a:t>Again, the price ultimately paid equals the value component of the “something."</a:t>
            </a:r>
          </a:p>
          <a:p>
            <a:pPr>
              <a:buFontTx/>
              <a:buChar char="•"/>
            </a:pPr>
            <a:r>
              <a:rPr lang="en-US" dirty="0">
                <a:solidFill>
                  <a:srgbClr val="000000"/>
                </a:solidFill>
              </a:rPr>
              <a:t> As shown, this component may encompass elements of each of the four Ps. </a:t>
            </a:r>
          </a:p>
          <a:p>
            <a:pPr>
              <a:buFontTx/>
              <a:buChar char="•"/>
            </a:pPr>
            <a:r>
              <a:rPr lang="en-US" dirty="0">
                <a:solidFill>
                  <a:srgbClr val="000000"/>
                </a:solidFill>
              </a:rPr>
              <a:t> Certain elements of the four Ps have greater or lesser importance to channel members, depending on what the “something” is and how long it will be in the channel. </a:t>
            </a:r>
          </a:p>
          <a:p>
            <a:pPr lvl="1">
              <a:buFontTx/>
              <a:buChar char="•"/>
            </a:pPr>
            <a:r>
              <a:rPr lang="en-US" dirty="0">
                <a:solidFill>
                  <a:srgbClr val="000000"/>
                </a:solidFill>
              </a:rPr>
              <a:t> For example, the expected profit margin on resale is a critical issue for channel members, as is packaging that facilitates shipping and handling farther down the line in the channel. </a:t>
            </a:r>
          </a:p>
          <a:p>
            <a:endParaRPr lang="en-US" i="1" dirty="0">
              <a:solidFill>
                <a:srgbClr val="000000"/>
              </a:solidFill>
            </a:endParaRPr>
          </a:p>
          <a:p>
            <a:r>
              <a:rPr lang="en-US" b="1" i="1" dirty="0">
                <a:solidFill>
                  <a:srgbClr val="000000"/>
                </a:solidFill>
              </a:rPr>
              <a:t>Discussion Question: When would a channel member be motivated to stock a product that offered a relative low profit margin when resold?</a:t>
            </a:r>
            <a:endParaRPr lang="en-US" dirty="0"/>
          </a:p>
        </p:txBody>
      </p:sp>
    </p:spTree>
    <p:extLst>
      <p:ext uri="{BB962C8B-B14F-4D97-AF65-F5344CB8AC3E}">
        <p14:creationId xmlns:p14="http://schemas.microsoft.com/office/powerpoint/2010/main" val="20817704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xfrm>
            <a:off x="503238" y="539750"/>
            <a:ext cx="3162300" cy="2373313"/>
          </a:xfrm>
          <a:ln/>
        </p:spPr>
      </p:sp>
      <p:sp>
        <p:nvSpPr>
          <p:cNvPr id="61443" name="Rectangle 3"/>
          <p:cNvSpPr>
            <a:spLocks noGrp="1" noChangeArrowheads="1"/>
          </p:cNvSpPr>
          <p:nvPr>
            <p:ph type="body" idx="1"/>
          </p:nvPr>
        </p:nvSpPr>
        <p:spPr>
          <a:xfrm>
            <a:off x="192024" y="3127248"/>
            <a:ext cx="6510528" cy="566013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b="1" dirty="0"/>
              <a:t>Summary Overview</a:t>
            </a:r>
            <a:endParaRPr lang="en-US" b="1" dirty="0">
              <a:solidFill>
                <a:srgbClr val="000000"/>
              </a:solidFill>
            </a:endParaRPr>
          </a:p>
          <a:p>
            <a:pPr>
              <a:defRPr/>
            </a:pPr>
            <a:r>
              <a:rPr lang="en-US" dirty="0">
                <a:solidFill>
                  <a:srgbClr val="000000"/>
                </a:solidFill>
              </a:rPr>
              <a:t>Company-level and marketing objectives provide the guidance for setting pricing objectives. </a:t>
            </a:r>
            <a:r>
              <a:rPr lang="en-US" u="sng" dirty="0">
                <a:solidFill>
                  <a:srgbClr val="000000"/>
                </a:solidFill>
              </a:rPr>
              <a:t>Pricing objectives</a:t>
            </a:r>
            <a:r>
              <a:rPr lang="en-US" dirty="0">
                <a:solidFill>
                  <a:srgbClr val="000000"/>
                </a:solidFill>
              </a:rPr>
              <a:t> should be explicitly stated because of their effect on the pricing policies adopted by the company. Pricing policies also affect  the marketing mix (product, promotion, place, target customers) as marketing managers use strategy planning to support the information communicated to consumers through the product’s price.</a:t>
            </a:r>
          </a:p>
          <a:p>
            <a:pPr>
              <a:defRPr/>
            </a:pPr>
            <a:endParaRPr lang="en-US" dirty="0">
              <a:solidFill>
                <a:srgbClr val="000000"/>
              </a:solidFill>
            </a:endParaRPr>
          </a:p>
          <a:p>
            <a:pPr>
              <a:defRPr/>
            </a:pPr>
            <a:r>
              <a:rPr lang="en-US" b="1" dirty="0">
                <a:solidFill>
                  <a:srgbClr val="000000"/>
                </a:solidFill>
              </a:rPr>
              <a:t>Key Issues</a:t>
            </a:r>
          </a:p>
          <a:p>
            <a:pPr marL="171450" indent="-171450">
              <a:buFont typeface="Wingdings" pitchFamily="2" charset="2"/>
              <a:buChar char="à"/>
              <a:defRPr/>
            </a:pPr>
            <a:r>
              <a:rPr lang="en-US" dirty="0">
                <a:solidFill>
                  <a:srgbClr val="000000"/>
                </a:solidFill>
              </a:rPr>
              <a:t>Two types of </a:t>
            </a:r>
            <a:r>
              <a:rPr lang="en-US" u="sng" dirty="0">
                <a:solidFill>
                  <a:srgbClr val="000000"/>
                </a:solidFill>
              </a:rPr>
              <a:t>profit-oriented objectives</a:t>
            </a:r>
            <a:r>
              <a:rPr lang="en-US" dirty="0">
                <a:solidFill>
                  <a:srgbClr val="000000"/>
                </a:solidFill>
              </a:rPr>
              <a:t> are common:</a:t>
            </a:r>
          </a:p>
          <a:p>
            <a:pPr marL="628650" lvl="1" indent="-171450">
              <a:buFont typeface="Wingdings" pitchFamily="2" charset="2"/>
              <a:buChar char="à"/>
              <a:defRPr/>
            </a:pPr>
            <a:r>
              <a:rPr lang="en-US" b="1" dirty="0">
                <a:solidFill>
                  <a:srgbClr val="000000"/>
                </a:solidFill>
              </a:rPr>
              <a:t> </a:t>
            </a:r>
            <a:r>
              <a:rPr lang="en-US" u="sng" dirty="0">
                <a:solidFill>
                  <a:srgbClr val="000000"/>
                </a:solidFill>
              </a:rPr>
              <a:t>Target return objective</a:t>
            </a:r>
            <a:r>
              <a:rPr lang="en-US" dirty="0">
                <a:solidFill>
                  <a:srgbClr val="000000"/>
                </a:solidFill>
              </a:rPr>
              <a:t>: </a:t>
            </a:r>
            <a:r>
              <a:rPr lang="en-US" u="sng" dirty="0">
                <a:solidFill>
                  <a:srgbClr val="000000"/>
                </a:solidFill>
              </a:rPr>
              <a:t>sets specific guidelines</a:t>
            </a:r>
            <a:r>
              <a:rPr lang="en-US" dirty="0">
                <a:solidFill>
                  <a:srgbClr val="000000"/>
                </a:solidFill>
              </a:rPr>
              <a:t> for a level of profit.  </a:t>
            </a:r>
          </a:p>
          <a:p>
            <a:pPr lvl="2">
              <a:buFontTx/>
              <a:buChar char="•"/>
              <a:defRPr/>
            </a:pPr>
            <a:r>
              <a:rPr lang="en-US" dirty="0">
                <a:solidFill>
                  <a:srgbClr val="000000"/>
                </a:solidFill>
              </a:rPr>
              <a:t>Prices may be linked to a percentage of sales or return on investment. </a:t>
            </a:r>
            <a:r>
              <a:rPr lang="en-US" u="sng" dirty="0">
                <a:solidFill>
                  <a:srgbClr val="000000"/>
                </a:solidFill>
              </a:rPr>
              <a:t>Some companies just want satisfactory profits</a:t>
            </a:r>
            <a:r>
              <a:rPr lang="en-US" dirty="0">
                <a:solidFill>
                  <a:srgbClr val="000000"/>
                </a:solidFill>
              </a:rPr>
              <a:t> that ensure the firm’s survival and provide adequate returns to shareholders. </a:t>
            </a:r>
          </a:p>
          <a:p>
            <a:pPr lvl="2">
              <a:buFontTx/>
              <a:buChar char="•"/>
              <a:defRPr/>
            </a:pPr>
            <a:r>
              <a:rPr lang="en-US" dirty="0">
                <a:solidFill>
                  <a:srgbClr val="000000"/>
                </a:solidFill>
              </a:rPr>
              <a:t>Companies that are industry leaders, as well as public service companies, often pursue satisfactory profits because of the public scrutiny they receive. </a:t>
            </a:r>
          </a:p>
          <a:p>
            <a:pPr lvl="1">
              <a:defRPr/>
            </a:pPr>
            <a:r>
              <a:rPr lang="en-US" b="1" u="sng" dirty="0">
                <a:solidFill>
                  <a:srgbClr val="000000"/>
                </a:solidFill>
                <a:sym typeface="Wingdings" pitchFamily="2" charset="2"/>
              </a:rPr>
              <a:t> </a:t>
            </a:r>
            <a:r>
              <a:rPr lang="en-US" u="sng" dirty="0">
                <a:solidFill>
                  <a:srgbClr val="000000"/>
                </a:solidFill>
              </a:rPr>
              <a:t>Profit maximization objective</a:t>
            </a:r>
            <a:r>
              <a:rPr lang="en-US" dirty="0">
                <a:solidFill>
                  <a:srgbClr val="000000"/>
                </a:solidFill>
              </a:rPr>
              <a:t>: the firm sets prices to seek as much profit as possible.  This objective may be used to recoup high investment costs or it may be simply a matter of company policy.</a:t>
            </a:r>
          </a:p>
          <a:p>
            <a:pPr lvl="2">
              <a:buFontTx/>
              <a:buChar char="•"/>
              <a:defRPr/>
            </a:pPr>
            <a:r>
              <a:rPr lang="en-US" u="sng" dirty="0">
                <a:solidFill>
                  <a:srgbClr val="000000"/>
                </a:solidFill>
              </a:rPr>
              <a:t>Profit maximization can be socially responsible</a:t>
            </a:r>
            <a:r>
              <a:rPr lang="en-US" dirty="0">
                <a:solidFill>
                  <a:srgbClr val="000000"/>
                </a:solidFill>
              </a:rPr>
              <a:t>, as it does not always lead to high prices. Prices that are initially high during market introduction can go down in the later stages of the product life cycle, thus expanding sales and profits.</a:t>
            </a:r>
          </a:p>
          <a:p>
            <a:pPr>
              <a:defRPr/>
            </a:pPr>
            <a:endParaRPr lang="en-US" i="1" dirty="0">
              <a:solidFill>
                <a:srgbClr val="000000"/>
              </a:solidFill>
            </a:endParaRPr>
          </a:p>
          <a:p>
            <a:pPr>
              <a:defRPr/>
            </a:pPr>
            <a:r>
              <a:rPr lang="en-US" b="1" i="1" dirty="0">
                <a:solidFill>
                  <a:srgbClr val="000000"/>
                </a:solidFill>
              </a:rPr>
              <a:t>Discussion Question: Can you provide examples of products that entered the market at a high price and got progressively less expensive as they matured?</a:t>
            </a:r>
            <a:endParaRPr lang="en-US" dirty="0"/>
          </a:p>
        </p:txBody>
      </p:sp>
    </p:spTree>
    <p:extLst>
      <p:ext uri="{BB962C8B-B14F-4D97-AF65-F5344CB8AC3E}">
        <p14:creationId xmlns:p14="http://schemas.microsoft.com/office/powerpoint/2010/main" val="16292506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503238" y="539750"/>
            <a:ext cx="3162300" cy="2373313"/>
          </a:xfrm>
          <a:ln/>
        </p:spPr>
      </p:sp>
      <p:sp>
        <p:nvSpPr>
          <p:cNvPr id="62467" name="Rectangle 3"/>
          <p:cNvSpPr>
            <a:spLocks noGrp="1" noChangeArrowheads="1"/>
          </p:cNvSpPr>
          <p:nvPr>
            <p:ph type="body" idx="1"/>
          </p:nvPr>
        </p:nvSpPr>
        <p:spPr>
          <a:xfrm>
            <a:off x="192024" y="3127248"/>
            <a:ext cx="6528816"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ct val="30000"/>
              </a:spcAft>
            </a:pPr>
            <a:r>
              <a:rPr lang="en-US" b="1" dirty="0"/>
              <a:t>Summary Overview</a:t>
            </a:r>
          </a:p>
          <a:p>
            <a:r>
              <a:rPr lang="en-US" dirty="0">
                <a:solidFill>
                  <a:srgbClr val="000000"/>
                </a:solidFill>
              </a:rPr>
              <a:t>With </a:t>
            </a:r>
            <a:r>
              <a:rPr lang="en-US" u="sng" dirty="0">
                <a:solidFill>
                  <a:srgbClr val="000000"/>
                </a:solidFill>
              </a:rPr>
              <a:t>sales-oriented objectives</a:t>
            </a:r>
            <a:r>
              <a:rPr lang="en-US" dirty="0">
                <a:solidFill>
                  <a:srgbClr val="000000"/>
                </a:solidFill>
              </a:rPr>
              <a:t>, pricing supports the objective of increasing sales, without regard to their effects on profit.</a:t>
            </a:r>
          </a:p>
          <a:p>
            <a:pPr>
              <a:buFontTx/>
              <a:buChar char="•"/>
            </a:pPr>
            <a:endParaRPr lang="en-US" dirty="0">
              <a:solidFill>
                <a:srgbClr val="000000"/>
              </a:solidFill>
            </a:endParaRPr>
          </a:p>
          <a:p>
            <a:r>
              <a:rPr lang="en-US" b="1" dirty="0">
                <a:solidFill>
                  <a:srgbClr val="000000"/>
                </a:solidFill>
              </a:rPr>
              <a:t>Key Issues</a:t>
            </a:r>
          </a:p>
          <a:p>
            <a:r>
              <a:rPr lang="en-US" u="sng" dirty="0">
                <a:solidFill>
                  <a:srgbClr val="000000"/>
                </a:solidFill>
                <a:sym typeface="Wingdings" pitchFamily="2" charset="2"/>
              </a:rPr>
              <a:t> </a:t>
            </a:r>
            <a:r>
              <a:rPr lang="en-US" u="sng" dirty="0">
                <a:solidFill>
                  <a:srgbClr val="000000"/>
                </a:solidFill>
              </a:rPr>
              <a:t>Sales growth doesn’t necessarily mean big profits</a:t>
            </a:r>
            <a:r>
              <a:rPr lang="en-US" dirty="0">
                <a:solidFill>
                  <a:srgbClr val="000000"/>
                </a:solidFill>
              </a:rPr>
              <a:t>, because marketers may overlook the costs associated with delivering those sales.  </a:t>
            </a:r>
          </a:p>
          <a:p>
            <a:r>
              <a:rPr lang="en-US" u="sng" dirty="0">
                <a:solidFill>
                  <a:srgbClr val="000000"/>
                </a:solidFill>
                <a:sym typeface="Wingdings" pitchFamily="2" charset="2"/>
              </a:rPr>
              <a:t> </a:t>
            </a:r>
            <a:r>
              <a:rPr lang="en-US" u="sng" dirty="0">
                <a:solidFill>
                  <a:srgbClr val="000000"/>
                </a:solidFill>
              </a:rPr>
              <a:t>Market share growth objectives are popular</a:t>
            </a:r>
            <a:r>
              <a:rPr lang="en-US" dirty="0">
                <a:solidFill>
                  <a:srgbClr val="000000"/>
                </a:solidFill>
              </a:rPr>
              <a:t>. </a:t>
            </a:r>
          </a:p>
          <a:p>
            <a:pPr lvl="1">
              <a:buFontTx/>
              <a:buChar char="•"/>
            </a:pPr>
            <a:r>
              <a:rPr lang="en-US" dirty="0">
                <a:solidFill>
                  <a:srgbClr val="000000"/>
                </a:solidFill>
              </a:rPr>
              <a:t> Coupled with a long-run view of the overall market growth rate and attention to costs, this approach can lead to long-term competitive advantages. </a:t>
            </a:r>
          </a:p>
          <a:p>
            <a:pPr lvl="1"/>
            <a:endParaRPr lang="en-US" dirty="0">
              <a:solidFill>
                <a:srgbClr val="000000"/>
              </a:solidFill>
            </a:endParaRPr>
          </a:p>
          <a:p>
            <a:r>
              <a:rPr lang="en-US" b="1" i="1" dirty="0">
                <a:solidFill>
                  <a:srgbClr val="000000"/>
                </a:solidFill>
              </a:rPr>
              <a:t>Discussion Question: What is the danger of pricing a product too low in an attempt to maintain market share?</a:t>
            </a:r>
            <a:endParaRPr lang="en-US" dirty="0"/>
          </a:p>
        </p:txBody>
      </p:sp>
    </p:spTree>
    <p:extLst>
      <p:ext uri="{BB962C8B-B14F-4D97-AF65-F5344CB8AC3E}">
        <p14:creationId xmlns:p14="http://schemas.microsoft.com/office/powerpoint/2010/main" val="17284724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xfrm>
            <a:off x="503238" y="539750"/>
            <a:ext cx="3162300" cy="2373313"/>
          </a:xfrm>
          <a:ln/>
        </p:spPr>
      </p:sp>
      <p:sp>
        <p:nvSpPr>
          <p:cNvPr id="63491"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rPr>
              <a:t>Summary Overview</a:t>
            </a:r>
          </a:p>
          <a:p>
            <a:r>
              <a:rPr lang="en-US" dirty="0">
                <a:solidFill>
                  <a:srgbClr val="000000"/>
                </a:solidFill>
              </a:rPr>
              <a:t>For firms content with the way things are, two </a:t>
            </a:r>
            <a:r>
              <a:rPr lang="en-US" u="sng" dirty="0">
                <a:solidFill>
                  <a:srgbClr val="000000"/>
                </a:solidFill>
              </a:rPr>
              <a:t>status quo objectives</a:t>
            </a:r>
            <a:r>
              <a:rPr lang="en-US" dirty="0">
                <a:solidFill>
                  <a:srgbClr val="000000"/>
                </a:solidFill>
              </a:rPr>
              <a:t> are often used. They might be termed “</a:t>
            </a:r>
            <a:r>
              <a:rPr lang="en-US" u="sng" dirty="0">
                <a:solidFill>
                  <a:srgbClr val="000000"/>
                </a:solidFill>
              </a:rPr>
              <a:t>don’t-rock-the-pricing-boat” objectives</a:t>
            </a:r>
            <a:r>
              <a:rPr lang="en-US" dirty="0">
                <a:solidFill>
                  <a:srgbClr val="000000"/>
                </a:solidFill>
              </a:rPr>
              <a:t>.</a:t>
            </a:r>
          </a:p>
          <a:p>
            <a:pPr>
              <a:buFontTx/>
              <a:buChar char="•"/>
            </a:pPr>
            <a:endParaRPr lang="en-US" dirty="0">
              <a:solidFill>
                <a:srgbClr val="000000"/>
              </a:solidFill>
            </a:endParaRPr>
          </a:p>
          <a:p>
            <a:r>
              <a:rPr lang="en-US" b="1" dirty="0">
                <a:solidFill>
                  <a:srgbClr val="000000"/>
                </a:solidFill>
              </a:rPr>
              <a:t>Key Issues</a:t>
            </a:r>
          </a:p>
          <a:p>
            <a:r>
              <a:rPr lang="en-US" u="sng" dirty="0">
                <a:solidFill>
                  <a:srgbClr val="000000"/>
                </a:solidFill>
                <a:sym typeface="Wingdings" pitchFamily="2" charset="2"/>
              </a:rPr>
              <a:t> </a:t>
            </a:r>
            <a:r>
              <a:rPr lang="en-US" u="sng" dirty="0">
                <a:solidFill>
                  <a:srgbClr val="000000"/>
                </a:solidFill>
              </a:rPr>
              <a:t>Meeting competition</a:t>
            </a:r>
            <a:r>
              <a:rPr lang="en-US" dirty="0">
                <a:solidFill>
                  <a:srgbClr val="000000"/>
                </a:solidFill>
              </a:rPr>
              <a:t> stabilizes market prices because no firm benefits from raising or lowering prices. </a:t>
            </a:r>
          </a:p>
          <a:p>
            <a:pPr lvl="1">
              <a:buFontTx/>
              <a:buChar char="•"/>
            </a:pPr>
            <a:r>
              <a:rPr lang="en-US" dirty="0">
                <a:solidFill>
                  <a:srgbClr val="000000"/>
                </a:solidFill>
              </a:rPr>
              <a:t>This objective is often used when the total market for a product is not growing.</a:t>
            </a:r>
          </a:p>
          <a:p>
            <a:r>
              <a:rPr lang="en-US" dirty="0">
                <a:solidFill>
                  <a:srgbClr val="000000"/>
                </a:solidFill>
                <a:sym typeface="Wingdings" pitchFamily="2" charset="2"/>
              </a:rPr>
              <a:t> </a:t>
            </a:r>
            <a:r>
              <a:rPr lang="en-US" dirty="0">
                <a:solidFill>
                  <a:srgbClr val="000000"/>
                </a:solidFill>
              </a:rPr>
              <a:t>With </a:t>
            </a:r>
            <a:r>
              <a:rPr lang="en-US" u="sng" dirty="0">
                <a:solidFill>
                  <a:srgbClr val="000000"/>
                </a:solidFill>
              </a:rPr>
              <a:t>nonprice competition</a:t>
            </a:r>
            <a:r>
              <a:rPr lang="en-US" dirty="0">
                <a:solidFill>
                  <a:srgbClr val="000000"/>
                </a:solidFill>
              </a:rPr>
              <a:t>, aggressive action is taken in the other three areas of the 4 Ps, staying clear of price as a competitive “battleground.” </a:t>
            </a:r>
          </a:p>
          <a:p>
            <a:pPr marL="628650" lvl="1" indent="-171450">
              <a:buFont typeface="Arial" panose="020B0604020202020204" pitchFamily="34" charset="0"/>
              <a:buChar char="•"/>
            </a:pPr>
            <a:r>
              <a:rPr lang="en-US" dirty="0">
                <a:solidFill>
                  <a:srgbClr val="000000"/>
                </a:solidFill>
              </a:rPr>
              <a:t>Many specialty goods compete using nonprice competition aimed at the consumer who is seeking advantages other than price—such as a prestige image or high quality.</a:t>
            </a:r>
          </a:p>
          <a:p>
            <a:endParaRPr lang="en-US" i="1" dirty="0">
              <a:solidFill>
                <a:srgbClr val="000000"/>
              </a:solidFill>
            </a:endParaRPr>
          </a:p>
          <a:p>
            <a:r>
              <a:rPr lang="en-US" b="1" i="1" dirty="0">
                <a:solidFill>
                  <a:srgbClr val="000000"/>
                </a:solidFill>
              </a:rPr>
              <a:t>Discussion Question: For some specialty products, there is an old saying, “If you have to ask how much it costs, you can’t afford it.” Can you give examples of these kinds of products? Is price emphasized in their promotion?</a:t>
            </a:r>
            <a:endParaRPr lang="en-US" dirty="0"/>
          </a:p>
        </p:txBody>
      </p:sp>
    </p:spTree>
    <p:extLst>
      <p:ext uri="{BB962C8B-B14F-4D97-AF65-F5344CB8AC3E}">
        <p14:creationId xmlns:p14="http://schemas.microsoft.com/office/powerpoint/2010/main" val="9419238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503238" y="539750"/>
            <a:ext cx="3162300" cy="2373313"/>
          </a:xfrm>
          <a:ln/>
        </p:spPr>
      </p:sp>
      <p:sp>
        <p:nvSpPr>
          <p:cNvPr id="64515"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t>Checking Your Knowledge :</a:t>
            </a:r>
          </a:p>
          <a:p>
            <a:r>
              <a:rPr lang="en-US" b="1" dirty="0"/>
              <a:t>Answer: D</a:t>
            </a:r>
          </a:p>
          <a:p>
            <a:r>
              <a:rPr lang="en-US" b="1" dirty="0"/>
              <a:t>Feedback: </a:t>
            </a:r>
            <a:r>
              <a:rPr lang="en-US" dirty="0"/>
              <a:t>A sales-oriented objective seeks some level of unit sales, dollar sales, or share of market—without referring to profit. This example shows evidence of a sales-oriented pricing objective. The best answer selection is </a:t>
            </a:r>
            <a:r>
              <a:rPr lang="en-US" b="0" dirty="0"/>
              <a:t>D</a:t>
            </a:r>
            <a:r>
              <a:rPr lang="en-US" dirty="0"/>
              <a:t>.</a:t>
            </a:r>
          </a:p>
          <a:p>
            <a:endParaRPr lang="en-US" dirty="0"/>
          </a:p>
          <a:p>
            <a:pPr>
              <a:lnSpc>
                <a:spcPct val="90000"/>
              </a:lnSpc>
            </a:pPr>
            <a:endParaRPr lang="en-US" dirty="0"/>
          </a:p>
        </p:txBody>
      </p:sp>
    </p:spTree>
    <p:extLst>
      <p:ext uri="{BB962C8B-B14F-4D97-AF65-F5344CB8AC3E}">
        <p14:creationId xmlns:p14="http://schemas.microsoft.com/office/powerpoint/2010/main" val="20033877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xfrm>
            <a:off x="503238" y="539750"/>
            <a:ext cx="3162300" cy="2373313"/>
          </a:xfrm>
          <a:ln/>
        </p:spPr>
      </p:sp>
      <p:sp>
        <p:nvSpPr>
          <p:cNvPr id="65539"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Summary Overview</a:t>
            </a:r>
          </a:p>
          <a:p>
            <a:r>
              <a:rPr lang="en-US" dirty="0"/>
              <a:t>Price policies usually lead to </a:t>
            </a:r>
            <a:r>
              <a:rPr lang="en-US" u="sng" dirty="0"/>
              <a:t>administered prices</a:t>
            </a:r>
            <a:r>
              <a:rPr lang="en-US" dirty="0"/>
              <a:t>—consciously set prices. This practice is difficult with indirect distribution, but </a:t>
            </a:r>
            <a:r>
              <a:rPr lang="en-US" u="sng" dirty="0"/>
              <a:t>administered prices help achieve pricing objectives</a:t>
            </a:r>
            <a:r>
              <a:rPr lang="en-US" dirty="0"/>
              <a:t>. One key decision is about </a:t>
            </a:r>
            <a:r>
              <a:rPr lang="en-US" u="sng" dirty="0"/>
              <a:t>price flexibility policies</a:t>
            </a:r>
            <a:r>
              <a:rPr lang="en-US" dirty="0"/>
              <a:t>.</a:t>
            </a:r>
          </a:p>
          <a:p>
            <a:endParaRPr lang="en-US" dirty="0"/>
          </a:p>
          <a:p>
            <a:r>
              <a:rPr lang="en-US" b="1" dirty="0"/>
              <a:t>Key Issues</a:t>
            </a:r>
          </a:p>
          <a:p>
            <a:pPr>
              <a:buFontTx/>
              <a:buChar char="•"/>
            </a:pPr>
            <a:r>
              <a:rPr lang="en-US" u="sng" dirty="0"/>
              <a:t> One-price policy</a:t>
            </a:r>
            <a:r>
              <a:rPr lang="en-US" dirty="0"/>
              <a:t>: </a:t>
            </a:r>
            <a:r>
              <a:rPr lang="en-US" u="sng" dirty="0"/>
              <a:t>the same for everyone</a:t>
            </a:r>
            <a:r>
              <a:rPr lang="en-US" dirty="0"/>
              <a:t>. </a:t>
            </a:r>
          </a:p>
          <a:p>
            <a:pPr lvl="1">
              <a:buFontTx/>
              <a:buChar char="•"/>
            </a:pPr>
            <a:r>
              <a:rPr lang="en-US" dirty="0"/>
              <a:t> It is common with frequently purchased, inexpensive items.  </a:t>
            </a:r>
          </a:p>
          <a:p>
            <a:pPr lvl="1">
              <a:buFontTx/>
              <a:buChar char="•"/>
            </a:pPr>
            <a:r>
              <a:rPr lang="en-US" dirty="0"/>
              <a:t> It can be more convenient, entail lower transaction costs, and maintain goodwill with customers.</a:t>
            </a:r>
          </a:p>
          <a:p>
            <a:pPr>
              <a:buFontTx/>
              <a:buChar char="•"/>
            </a:pPr>
            <a:r>
              <a:rPr lang="en-US" u="sng" dirty="0"/>
              <a:t> Flexible-price policy</a:t>
            </a:r>
            <a:r>
              <a:rPr lang="en-US" dirty="0"/>
              <a:t>: </a:t>
            </a:r>
            <a:r>
              <a:rPr lang="en-US" u="sng" dirty="0"/>
              <a:t>offering different prices for different customers</a:t>
            </a:r>
            <a:r>
              <a:rPr lang="en-US" dirty="0"/>
              <a:t>.  </a:t>
            </a:r>
          </a:p>
          <a:p>
            <a:pPr marL="628650" lvl="1" indent="-171450">
              <a:buFont typeface="Arial" panose="020B0604020202020204" pitchFamily="34" charset="0"/>
              <a:buChar char="•"/>
            </a:pPr>
            <a:r>
              <a:rPr lang="en-US" u="sng" dirty="0"/>
              <a:t>Pricing databases make flexible pricing easier</a:t>
            </a:r>
            <a:r>
              <a:rPr lang="en-US" dirty="0"/>
              <a:t>, less costly, and less time consuming, because they contain information about different customers.</a:t>
            </a:r>
          </a:p>
          <a:p>
            <a:pPr marL="628650" lvl="1" indent="-171450">
              <a:buFont typeface="Arial" panose="020B0604020202020204" pitchFamily="34" charset="0"/>
              <a:buChar char="•"/>
            </a:pPr>
            <a:r>
              <a:rPr lang="en-US" baseline="0" dirty="0"/>
              <a:t>Dynamic pricing means pricing changes with demand.</a:t>
            </a:r>
            <a:endParaRPr lang="en-US" dirty="0"/>
          </a:p>
          <a:p>
            <a:pPr marL="628650" lvl="1" indent="-171450">
              <a:buFont typeface="Arial" panose="020B0604020202020204" pitchFamily="34" charset="0"/>
              <a:buChar char="•"/>
            </a:pPr>
            <a:r>
              <a:rPr lang="en-US" u="sng" dirty="0"/>
              <a:t>Salespeople can also adjust prices</a:t>
            </a:r>
            <a:r>
              <a:rPr lang="en-US" dirty="0"/>
              <a:t> to take into account the competition, the firm’s relationship with a customer, and the customer’s bargaining ability. However, </a:t>
            </a:r>
            <a:r>
              <a:rPr lang="en-US" u="sng" dirty="0"/>
              <a:t>too much price-cutting may erode profits</a:t>
            </a:r>
            <a:r>
              <a:rPr lang="en-US" dirty="0"/>
              <a:t> (see Exhibit 17-5 in next slide).</a:t>
            </a:r>
          </a:p>
          <a:p>
            <a:pPr>
              <a:buFontTx/>
              <a:buChar char="•"/>
            </a:pPr>
            <a:r>
              <a:rPr lang="en-US" dirty="0"/>
              <a:t> A flexible-price policy may prompt resentment by customers who do not get the lowest price.  </a:t>
            </a:r>
          </a:p>
          <a:p>
            <a:pPr>
              <a:buFontTx/>
              <a:buChar char="•"/>
            </a:pPr>
            <a:r>
              <a:rPr lang="en-US" dirty="0"/>
              <a:t> Channel conflict may also result, or an unauthorized “gray” channel may evolve if customers buy in large quantities, say, to get a price break, and then resell what they don’t need.</a:t>
            </a:r>
          </a:p>
          <a:p>
            <a:pPr>
              <a:buFontTx/>
              <a:buChar char="•"/>
            </a:pPr>
            <a:endParaRPr lang="en-US" dirty="0"/>
          </a:p>
          <a:p>
            <a:r>
              <a:rPr lang="en-US" b="1" i="1" dirty="0"/>
              <a:t>Discussion Question: Airlines and auto dealers often use flexible pricing. Is this practice fair to all consumers? Why or why not?</a:t>
            </a:r>
            <a:endParaRPr lang="en-US" b="1" dirty="0"/>
          </a:p>
        </p:txBody>
      </p:sp>
    </p:spTree>
    <p:extLst>
      <p:ext uri="{BB962C8B-B14F-4D97-AF65-F5344CB8AC3E}">
        <p14:creationId xmlns:p14="http://schemas.microsoft.com/office/powerpoint/2010/main" val="8648890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503238" y="539750"/>
            <a:ext cx="3162300" cy="2373313"/>
          </a:xfrm>
          <a:ln/>
        </p:spPr>
      </p:sp>
      <p:sp>
        <p:nvSpPr>
          <p:cNvPr id="66563"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Summary Overview</a:t>
            </a:r>
          </a:p>
          <a:p>
            <a:r>
              <a:rPr lang="en-US" dirty="0"/>
              <a:t>This slide displays the impact of price cutting on profit.</a:t>
            </a:r>
          </a:p>
          <a:p>
            <a:endParaRPr lang="en-US" b="1" dirty="0"/>
          </a:p>
          <a:p>
            <a:r>
              <a:rPr lang="en-US" b="1" dirty="0"/>
              <a:t>Key Issues</a:t>
            </a:r>
          </a:p>
          <a:p>
            <a:pPr>
              <a:buFontTx/>
              <a:buChar char="•"/>
            </a:pPr>
            <a:r>
              <a:rPr lang="en-US" dirty="0"/>
              <a:t> A small price cut may not seem like much, but keep in mind that the revenue lost would have gone to profit.</a:t>
            </a:r>
          </a:p>
          <a:p>
            <a:pPr>
              <a:buFontTx/>
              <a:buChar char="•"/>
            </a:pPr>
            <a:r>
              <a:rPr lang="en-US" dirty="0"/>
              <a:t> Let’s take an example of a company selling a product for $100.</a:t>
            </a:r>
          </a:p>
          <a:p>
            <a:r>
              <a:rPr lang="en-US" b="1" dirty="0">
                <a:solidFill>
                  <a:srgbClr val="000000"/>
                </a:solidFill>
                <a:sym typeface="Wingdings" pitchFamily="2" charset="2"/>
              </a:rPr>
              <a:t> </a:t>
            </a:r>
            <a:r>
              <a:rPr lang="en-US" dirty="0"/>
              <a:t>A 10% price cut reduces the price to $90.</a:t>
            </a:r>
          </a:p>
          <a:p>
            <a:r>
              <a:rPr lang="en-US" b="1" dirty="0">
                <a:solidFill>
                  <a:srgbClr val="000000"/>
                </a:solidFill>
                <a:sym typeface="Wingdings" pitchFamily="2" charset="2"/>
              </a:rPr>
              <a:t> </a:t>
            </a:r>
            <a:r>
              <a:rPr lang="en-US" dirty="0"/>
              <a:t>In this example, let’s assume the cost per unit is $80. Now the </a:t>
            </a:r>
            <a:r>
              <a:rPr lang="en-US" u="sng" dirty="0"/>
              <a:t>10% price cut</a:t>
            </a:r>
            <a:r>
              <a:rPr lang="en-US" dirty="0"/>
              <a:t> results in a </a:t>
            </a:r>
            <a:r>
              <a:rPr lang="en-US" u="sng" dirty="0"/>
              <a:t>50% drop in profit margin</a:t>
            </a:r>
            <a:r>
              <a:rPr lang="en-US" dirty="0"/>
              <a:t>.</a:t>
            </a:r>
          </a:p>
          <a:p>
            <a:pPr>
              <a:buFontTx/>
              <a:buChar char="•"/>
            </a:pPr>
            <a:endParaRPr lang="en-US" dirty="0"/>
          </a:p>
          <a:p>
            <a:r>
              <a:rPr lang="en-US" dirty="0"/>
              <a:t>Marketing managers must approach price cutting carefully.</a:t>
            </a:r>
          </a:p>
          <a:p>
            <a:endParaRPr lang="en-US" dirty="0"/>
          </a:p>
          <a:p>
            <a:r>
              <a:rPr lang="en-US" b="1" i="1" dirty="0"/>
              <a:t>Discussion Question: Under what conditions might a price cut still be a good strategy decision?</a:t>
            </a:r>
          </a:p>
        </p:txBody>
      </p:sp>
    </p:spTree>
    <p:extLst>
      <p:ext uri="{BB962C8B-B14F-4D97-AF65-F5344CB8AC3E}">
        <p14:creationId xmlns:p14="http://schemas.microsoft.com/office/powerpoint/2010/main" val="6063832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3238" y="539750"/>
            <a:ext cx="3163887" cy="2373313"/>
          </a:xfrm>
        </p:spPr>
      </p:sp>
      <p:sp>
        <p:nvSpPr>
          <p:cNvPr id="3" name="Notes Placeholder 2"/>
          <p:cNvSpPr>
            <a:spLocks noGrp="1"/>
          </p:cNvSpPr>
          <p:nvPr>
            <p:ph type="body" idx="1"/>
          </p:nvPr>
        </p:nvSpPr>
        <p:spPr/>
        <p:txBody>
          <a:bodyPr/>
          <a:lstStyle/>
          <a:p>
            <a:r>
              <a:rPr lang="en-US" b="1" dirty="0">
                <a:solidFill>
                  <a:srgbClr val="000000"/>
                </a:solidFill>
                <a:latin typeface="Arial" pitchFamily="34" charset="0"/>
                <a:cs typeface="Arial" pitchFamily="34" charset="0"/>
                <a:sym typeface="Wingdings" pitchFamily="2" charset="2"/>
              </a:rPr>
              <a:t>Summary Overview</a:t>
            </a:r>
          </a:p>
          <a:p>
            <a:r>
              <a:rPr lang="en-US" dirty="0">
                <a:solidFill>
                  <a:srgbClr val="000000"/>
                </a:solidFill>
                <a:latin typeface="Arial" pitchFamily="34" charset="0"/>
                <a:cs typeface="Arial" pitchFamily="34" charset="0"/>
                <a:sym typeface="Wingdings" pitchFamily="2" charset="2"/>
              </a:rPr>
              <a:t>In administering prices over the product life cycle, marketing managers must set price level policies. They must consider where the product life cycle is</a:t>
            </a:r>
            <a:r>
              <a:rPr lang="en-US" dirty="0">
                <a:latin typeface="Arial" pitchFamily="34" charset="0"/>
                <a:cs typeface="Arial" pitchFamily="34" charset="0"/>
              </a:rPr>
              <a:t>—</a:t>
            </a:r>
            <a:r>
              <a:rPr lang="en-US" dirty="0">
                <a:solidFill>
                  <a:srgbClr val="000000"/>
                </a:solidFill>
                <a:latin typeface="Arial" pitchFamily="34" charset="0"/>
                <a:cs typeface="Arial" pitchFamily="34" charset="0"/>
                <a:sym typeface="Wingdings" pitchFamily="2" charset="2"/>
              </a:rPr>
              <a:t>and how fast it’s moving. Further, they must decide if their prices should be above, below, or somewhere in-between relative to the market. Price policies have strategy implications that must be supported with appropriate resources.</a:t>
            </a:r>
          </a:p>
          <a:p>
            <a:endParaRPr lang="en-US" dirty="0"/>
          </a:p>
          <a:p>
            <a:r>
              <a:rPr lang="en-US" b="1" dirty="0"/>
              <a:t>Key Issues</a:t>
            </a:r>
          </a:p>
          <a:p>
            <a:pPr marL="171450" indent="-171450">
              <a:buFont typeface="Arial" panose="020B0604020202020204" pitchFamily="34" charset="0"/>
              <a:buChar char="•"/>
            </a:pPr>
            <a:r>
              <a:rPr lang="en-US" dirty="0"/>
              <a:t>For</a:t>
            </a:r>
            <a:r>
              <a:rPr lang="en-US" baseline="0" dirty="0"/>
              <a:t> a new product with </a:t>
            </a:r>
            <a:r>
              <a:rPr lang="en-CA" sz="1200" b="0" i="0" u="none" strike="noStrike" kern="1200" baseline="0" dirty="0">
                <a:solidFill>
                  <a:schemeClr val="tx1"/>
                </a:solidFill>
                <a:latin typeface="Arial" charset="0"/>
                <a:ea typeface="+mn-ea"/>
                <a:cs typeface="Arial" charset="0"/>
              </a:rPr>
              <a:t>few (or no) direct substitute marketing mixes, price-level decision should focus first on the nature of market demand.</a:t>
            </a:r>
          </a:p>
          <a:p>
            <a:pPr marL="628650" lvl="1" indent="-171450">
              <a:buFont typeface="Arial" panose="020B0604020202020204" pitchFamily="34" charset="0"/>
              <a:buChar char="•"/>
            </a:pPr>
            <a:r>
              <a:rPr lang="en-CA" sz="1200" b="0" i="0" u="none" strike="noStrike" kern="1200" baseline="0" dirty="0">
                <a:solidFill>
                  <a:schemeClr val="tx1"/>
                </a:solidFill>
                <a:latin typeface="Arial" charset="0"/>
                <a:ea typeface="+mn-ea"/>
                <a:cs typeface="Arial" charset="0"/>
              </a:rPr>
              <a:t>A high price may lead to higher profit from each sale, but also to fewer units </a:t>
            </a:r>
            <a:r>
              <a:rPr lang="en-US" sz="1200" b="0" i="0" u="none" strike="noStrike" kern="1200" baseline="0" dirty="0">
                <a:solidFill>
                  <a:schemeClr val="tx1"/>
                </a:solidFill>
                <a:latin typeface="Arial" charset="0"/>
                <a:ea typeface="+mn-ea"/>
                <a:cs typeface="Arial" charset="0"/>
              </a:rPr>
              <a:t>sold.</a:t>
            </a:r>
          </a:p>
          <a:p>
            <a:pPr marL="628650" lvl="1" indent="-171450">
              <a:buFont typeface="Arial" panose="020B0604020202020204" pitchFamily="34" charset="0"/>
              <a:buChar char="•"/>
            </a:pPr>
            <a:r>
              <a:rPr lang="en-CA" sz="1200" b="0" i="0" u="none" strike="noStrike" kern="1200" baseline="0" dirty="0">
                <a:solidFill>
                  <a:schemeClr val="tx1"/>
                </a:solidFill>
                <a:latin typeface="Arial" charset="0"/>
                <a:ea typeface="+mn-ea"/>
                <a:cs typeface="Arial" charset="0"/>
              </a:rPr>
              <a:t>A low price might appeal to more potential customers</a:t>
            </a:r>
            <a:r>
              <a:rPr lang="en-US" sz="1200" b="0" i="0" u="none" strike="noStrike" kern="1200" baseline="0" dirty="0">
                <a:solidFill>
                  <a:schemeClr val="tx1"/>
                </a:solidFill>
                <a:latin typeface="Arial" charset="0"/>
                <a:ea typeface="+mn-ea"/>
                <a:cs typeface="Arial" charset="0"/>
              </a:rPr>
              <a:t>.</a:t>
            </a:r>
            <a:endParaRPr lang="en-US" dirty="0"/>
          </a:p>
        </p:txBody>
      </p:sp>
    </p:spTree>
    <p:extLst>
      <p:ext uri="{BB962C8B-B14F-4D97-AF65-F5344CB8AC3E}">
        <p14:creationId xmlns:p14="http://schemas.microsoft.com/office/powerpoint/2010/main" val="12962262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xfrm>
            <a:off x="503238" y="539750"/>
            <a:ext cx="3162300" cy="2373313"/>
          </a:xfrm>
          <a:ln/>
        </p:spPr>
      </p:sp>
      <p:sp>
        <p:nvSpPr>
          <p:cNvPr id="68611"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Summary Overview</a:t>
            </a:r>
            <a:endParaRPr lang="en-US" b="1" dirty="0">
              <a:solidFill>
                <a:srgbClr val="000000"/>
              </a:solidFill>
            </a:endParaRPr>
          </a:p>
          <a:p>
            <a:r>
              <a:rPr lang="en-US" dirty="0">
                <a:solidFill>
                  <a:srgbClr val="000000"/>
                </a:solidFill>
              </a:rPr>
              <a:t>Two of the major price-level policies are price skimming and price penetration.</a:t>
            </a:r>
          </a:p>
          <a:p>
            <a:endParaRPr lang="en-US" dirty="0">
              <a:solidFill>
                <a:srgbClr val="000000"/>
              </a:solidFill>
            </a:endParaRPr>
          </a:p>
          <a:p>
            <a:r>
              <a:rPr lang="en-US" b="1" dirty="0">
                <a:solidFill>
                  <a:srgbClr val="000000"/>
                </a:solidFill>
              </a:rPr>
              <a:t>Key Issues</a:t>
            </a:r>
          </a:p>
          <a:p>
            <a:r>
              <a:rPr lang="en-US" b="1" dirty="0">
                <a:solidFill>
                  <a:srgbClr val="000000"/>
                </a:solidFill>
                <a:sym typeface="Wingdings" pitchFamily="2" charset="2"/>
              </a:rPr>
              <a:t> </a:t>
            </a:r>
            <a:r>
              <a:rPr lang="en-US" dirty="0">
                <a:solidFill>
                  <a:srgbClr val="000000"/>
                </a:solidFill>
                <a:sym typeface="Wingdings" pitchFamily="2" charset="2"/>
              </a:rPr>
              <a:t>The </a:t>
            </a:r>
            <a:r>
              <a:rPr lang="en-US" u="sng" dirty="0">
                <a:solidFill>
                  <a:srgbClr val="000000"/>
                </a:solidFill>
                <a:sym typeface="Wingdings" pitchFamily="2" charset="2"/>
              </a:rPr>
              <a:t>s</a:t>
            </a:r>
            <a:r>
              <a:rPr lang="en-US" u="sng" dirty="0">
                <a:solidFill>
                  <a:srgbClr val="000000"/>
                </a:solidFill>
              </a:rPr>
              <a:t>kimming price policy feels out demand at a high price</a:t>
            </a:r>
            <a:r>
              <a:rPr lang="en-US" dirty="0">
                <a:solidFill>
                  <a:srgbClr val="000000"/>
                </a:solidFill>
              </a:rPr>
              <a:t> before aiming at more</a:t>
            </a:r>
            <a:r>
              <a:rPr lang="en-US" baseline="0" dirty="0">
                <a:solidFill>
                  <a:srgbClr val="000000"/>
                </a:solidFill>
              </a:rPr>
              <a:t> </a:t>
            </a:r>
            <a:r>
              <a:rPr lang="en-US" dirty="0">
                <a:solidFill>
                  <a:srgbClr val="000000"/>
                </a:solidFill>
              </a:rPr>
              <a:t>price-sensitive customers.</a:t>
            </a:r>
          </a:p>
          <a:p>
            <a:pPr lvl="1">
              <a:buFontTx/>
              <a:buChar char="•"/>
            </a:pPr>
            <a:r>
              <a:rPr lang="en-US" dirty="0">
                <a:solidFill>
                  <a:srgbClr val="000000"/>
                </a:solidFill>
              </a:rPr>
              <a:t> Skimming may maximize profits in market introduction if there are few substitutes or if customers are not price sensitive.</a:t>
            </a:r>
          </a:p>
          <a:p>
            <a:pPr lvl="1">
              <a:buFontTx/>
              <a:buChar char="•"/>
            </a:pPr>
            <a:r>
              <a:rPr lang="en-US" u="sng" dirty="0">
                <a:solidFill>
                  <a:srgbClr val="000000"/>
                </a:solidFill>
              </a:rPr>
              <a:t> Skimming has critics</a:t>
            </a:r>
            <a:r>
              <a:rPr lang="en-US" dirty="0">
                <a:solidFill>
                  <a:srgbClr val="000000"/>
                </a:solidFill>
              </a:rPr>
              <a:t>, who charge that this policy should not be used for products, such as prescription drugs, that have important social consequences. </a:t>
            </a:r>
          </a:p>
          <a:p>
            <a:pPr lvl="1">
              <a:buFontTx/>
              <a:buChar char="•"/>
            </a:pPr>
            <a:r>
              <a:rPr lang="en-US" dirty="0">
                <a:solidFill>
                  <a:srgbClr val="000000"/>
                </a:solidFill>
              </a:rPr>
              <a:t> On the other hand, the profit generated from this strategy provides the firm with an incentive to pursue other breakthrough opportunities.</a:t>
            </a:r>
          </a:p>
          <a:p>
            <a:r>
              <a:rPr lang="en-US" b="1" dirty="0">
                <a:solidFill>
                  <a:srgbClr val="000000"/>
                </a:solidFill>
                <a:sym typeface="Wingdings" pitchFamily="2" charset="2"/>
              </a:rPr>
              <a:t> </a:t>
            </a:r>
            <a:r>
              <a:rPr lang="en-US" dirty="0">
                <a:solidFill>
                  <a:srgbClr val="000000"/>
                </a:solidFill>
              </a:rPr>
              <a:t>When well executed, </a:t>
            </a:r>
            <a:r>
              <a:rPr lang="en-US" u="sng" dirty="0">
                <a:solidFill>
                  <a:srgbClr val="000000"/>
                </a:solidFill>
              </a:rPr>
              <a:t>price moves down the demand curve</a:t>
            </a:r>
            <a:r>
              <a:rPr lang="en-US" dirty="0">
                <a:solidFill>
                  <a:srgbClr val="000000"/>
                </a:solidFill>
              </a:rPr>
              <a:t> when each price-linked segment is nearly exhausted.  </a:t>
            </a:r>
          </a:p>
          <a:p>
            <a:pPr>
              <a:buFontTx/>
              <a:buChar char="•"/>
            </a:pPr>
            <a:r>
              <a:rPr lang="en-US" dirty="0">
                <a:solidFill>
                  <a:srgbClr val="000000"/>
                </a:solidFill>
              </a:rPr>
              <a:t> The new price, and new features, should attract a new target market and help maximize profits over the course of the product’s life cycle.  </a:t>
            </a:r>
          </a:p>
          <a:p>
            <a:pPr marL="171450" indent="-171450">
              <a:buFont typeface="Wingdings" charset="0"/>
              <a:buChar char="à"/>
            </a:pPr>
            <a:r>
              <a:rPr lang="en-US" dirty="0">
                <a:solidFill>
                  <a:srgbClr val="000000"/>
                </a:solidFill>
                <a:sym typeface="Wingdings" pitchFamily="2" charset="2"/>
              </a:rPr>
              <a:t>The </a:t>
            </a:r>
            <a:r>
              <a:rPr lang="en-US" u="sng" dirty="0">
                <a:solidFill>
                  <a:srgbClr val="000000"/>
                </a:solidFill>
                <a:sym typeface="Wingdings" pitchFamily="2" charset="2"/>
              </a:rPr>
              <a:t>p</a:t>
            </a:r>
            <a:r>
              <a:rPr lang="en-US" u="sng" dirty="0">
                <a:solidFill>
                  <a:srgbClr val="000000"/>
                </a:solidFill>
              </a:rPr>
              <a:t>enetration pricing policy tries to achieve volume at a low price</a:t>
            </a:r>
            <a:r>
              <a:rPr lang="en-US" dirty="0">
                <a:solidFill>
                  <a:srgbClr val="000000"/>
                </a:solidFill>
              </a:rPr>
              <a:t>. </a:t>
            </a:r>
          </a:p>
          <a:p>
            <a:pPr marL="628650" lvl="1" indent="-171450">
              <a:buFont typeface="Arial"/>
              <a:buChar char="•"/>
            </a:pPr>
            <a:r>
              <a:rPr lang="en-US" b="1" dirty="0">
                <a:solidFill>
                  <a:srgbClr val="000000"/>
                </a:solidFill>
                <a:sym typeface="Wingdings" pitchFamily="2" charset="2"/>
              </a:rPr>
              <a:t> </a:t>
            </a:r>
            <a:r>
              <a:rPr lang="en-US" dirty="0">
                <a:solidFill>
                  <a:srgbClr val="000000"/>
                </a:solidFill>
              </a:rPr>
              <a:t>A penetration policy typically aims at setting a price low enough to discourage competition.  </a:t>
            </a:r>
          </a:p>
          <a:p>
            <a:pPr lvl="1">
              <a:buFontTx/>
              <a:buChar char="•"/>
            </a:pPr>
            <a:r>
              <a:rPr lang="en-US" dirty="0">
                <a:solidFill>
                  <a:srgbClr val="000000"/>
                </a:solidFill>
              </a:rPr>
              <a:t> If successful, large volume may help producers lower costs further, leading to still lower prices. </a:t>
            </a:r>
          </a:p>
          <a:p>
            <a:pPr lvl="1">
              <a:buFontTx/>
              <a:buChar char="•"/>
            </a:pPr>
            <a:endParaRPr lang="en-US" dirty="0">
              <a:solidFill>
                <a:srgbClr val="000000"/>
              </a:solidFill>
            </a:endParaRPr>
          </a:p>
          <a:p>
            <a:r>
              <a:rPr lang="en-US" b="1" i="1" dirty="0">
                <a:solidFill>
                  <a:srgbClr val="000000"/>
                </a:solidFill>
              </a:rPr>
              <a:t>Discussion Question: How does price sensitivity differ in price skimming compared to price penetration?</a:t>
            </a:r>
            <a:endParaRPr lang="en-US" dirty="0"/>
          </a:p>
        </p:txBody>
      </p:sp>
    </p:spTree>
    <p:extLst>
      <p:ext uri="{BB962C8B-B14F-4D97-AF65-F5344CB8AC3E}">
        <p14:creationId xmlns:p14="http://schemas.microsoft.com/office/powerpoint/2010/main" val="1445687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2"/>
          <p:cNvSpPr>
            <a:spLocks noGrp="1" noRot="1" noChangeAspect="1" noChangeArrowheads="1" noTextEdit="1"/>
          </p:cNvSpPr>
          <p:nvPr>
            <p:ph type="sldImg"/>
          </p:nvPr>
        </p:nvSpPr>
        <p:spPr>
          <a:xfrm>
            <a:off x="522288" y="549275"/>
            <a:ext cx="3162300" cy="2371725"/>
          </a:xfrm>
          <a:ln/>
        </p:spPr>
      </p:sp>
      <p:sp>
        <p:nvSpPr>
          <p:cNvPr id="69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sym typeface="Wingdings" pitchFamily="2" charset="2"/>
              </a:rPr>
              <a:t>Text Caption: </a:t>
            </a:r>
            <a:r>
              <a:rPr lang="en-US" b="0" dirty="0">
                <a:solidFill>
                  <a:srgbClr val="000000"/>
                </a:solidFill>
                <a:sym typeface="Wingdings" pitchFamily="2" charset="2"/>
              </a:rPr>
              <a:t>See</a:t>
            </a:r>
            <a:r>
              <a:rPr lang="en-US" b="0" baseline="0" dirty="0">
                <a:solidFill>
                  <a:srgbClr val="000000"/>
                </a:solidFill>
                <a:sym typeface="Wingdings" pitchFamily="2" charset="2"/>
              </a:rPr>
              <a:t> below.</a:t>
            </a:r>
          </a:p>
          <a:p>
            <a:endParaRPr lang="en-US" b="0" baseline="0" dirty="0">
              <a:solidFill>
                <a:srgbClr val="000000"/>
              </a:solidFill>
              <a:sym typeface="Wingdings" pitchFamily="2" charset="2"/>
            </a:endParaRPr>
          </a:p>
          <a:p>
            <a:r>
              <a:rPr lang="en-US" b="1" dirty="0">
                <a:solidFill>
                  <a:srgbClr val="000000"/>
                </a:solidFill>
                <a:sym typeface="Wingdings" pitchFamily="2" charset="2"/>
              </a:rPr>
              <a:t>Summary Overview</a:t>
            </a:r>
          </a:p>
          <a:p>
            <a:r>
              <a:rPr lang="en-US" dirty="0">
                <a:solidFill>
                  <a:srgbClr val="000000"/>
                </a:solidFill>
                <a:sym typeface="Wingdings" pitchFamily="2" charset="2"/>
              </a:rPr>
              <a:t>Marketing managers have several other options in setting price levels:</a:t>
            </a:r>
          </a:p>
          <a:p>
            <a:endParaRPr lang="en-US" dirty="0">
              <a:solidFill>
                <a:srgbClr val="000000"/>
              </a:solidFill>
              <a:sym typeface="Wingdings" pitchFamily="2" charset="2"/>
            </a:endParaRPr>
          </a:p>
          <a:p>
            <a:r>
              <a:rPr lang="en-US" b="1" dirty="0">
                <a:solidFill>
                  <a:srgbClr val="000000"/>
                </a:solidFill>
                <a:sym typeface="Wingdings" pitchFamily="2" charset="2"/>
              </a:rPr>
              <a:t>Key Issues</a:t>
            </a:r>
          </a:p>
          <a:p>
            <a:pPr>
              <a:buFontTx/>
              <a:buChar char="•"/>
            </a:pPr>
            <a:r>
              <a:rPr lang="en-US" u="sng" dirty="0">
                <a:solidFill>
                  <a:srgbClr val="000000"/>
                </a:solidFill>
                <a:sym typeface="Wingdings" pitchFamily="2" charset="2"/>
              </a:rPr>
              <a:t> Introductory price dealing uses a temporary low price</a:t>
            </a:r>
            <a:r>
              <a:rPr lang="en-US" dirty="0">
                <a:solidFill>
                  <a:srgbClr val="000000"/>
                </a:solidFill>
                <a:sym typeface="Wingdings" pitchFamily="2" charset="2"/>
              </a:rPr>
              <a:t> to attract customers to new product launches or new versions of products. </a:t>
            </a:r>
          </a:p>
          <a:p>
            <a:pPr lvl="1">
              <a:buFontTx/>
              <a:buChar char="•"/>
              <a:defRPr/>
            </a:pPr>
            <a:r>
              <a:rPr lang="en-US" dirty="0">
                <a:solidFill>
                  <a:srgbClr val="000000"/>
                </a:solidFill>
                <a:sym typeface="Wingdings" pitchFamily="2" charset="2"/>
              </a:rPr>
              <a:t> Corti-care</a:t>
            </a:r>
            <a:r>
              <a:rPr lang="en-US" baseline="0" dirty="0">
                <a:solidFill>
                  <a:srgbClr val="000000"/>
                </a:solidFill>
                <a:sym typeface="Wingdings" pitchFamily="2" charset="2"/>
              </a:rPr>
              <a:t> and Google ads illustrate that </a:t>
            </a:r>
            <a:r>
              <a:rPr lang="en-US" b="0" i="0" u="none" strike="noStrike" kern="1200" baseline="0" dirty="0">
                <a:solidFill>
                  <a:schemeClr val="tx1"/>
                </a:solidFill>
                <a:latin typeface="Arial" charset="0"/>
                <a:ea typeface="+mn-ea"/>
                <a:cs typeface="Arial" charset="0"/>
                <a:sym typeface="Wingdings" pitchFamily="2" charset="2"/>
              </a:rPr>
              <a:t>m</a:t>
            </a:r>
            <a:r>
              <a:rPr lang="en-US" b="0" i="0" u="none" strike="noStrike" kern="1200" baseline="0" dirty="0">
                <a:solidFill>
                  <a:schemeClr val="tx1"/>
                </a:solidFill>
                <a:latin typeface="Arial" charset="0"/>
                <a:ea typeface="+mn-ea"/>
                <a:cs typeface="Arial" charset="0"/>
              </a:rPr>
              <a:t>arketers often use introductory price dealing—in </a:t>
            </a:r>
            <a:r>
              <a:rPr lang="en-CA" b="0" i="0" u="none" strike="noStrike" kern="1200" baseline="0" dirty="0">
                <a:solidFill>
                  <a:schemeClr val="tx1"/>
                </a:solidFill>
                <a:latin typeface="Arial" charset="0"/>
                <a:ea typeface="+mn-ea"/>
                <a:cs typeface="Arial" charset="0"/>
              </a:rPr>
              <a:t>the form of temporary price </a:t>
            </a:r>
            <a:r>
              <a:rPr lang="en-US" b="0" i="0" u="none" strike="noStrike" kern="1200" baseline="0" dirty="0">
                <a:solidFill>
                  <a:schemeClr val="tx1"/>
                </a:solidFill>
                <a:latin typeface="Arial" charset="0"/>
                <a:ea typeface="+mn-ea"/>
                <a:cs typeface="Arial" charset="0"/>
              </a:rPr>
              <a:t>cuts, introductory coupons, or  trade-in allowances—to speed </a:t>
            </a:r>
            <a:r>
              <a:rPr lang="en-CA" b="0" i="0" u="none" strike="noStrike" kern="1200" baseline="0" dirty="0">
                <a:solidFill>
                  <a:schemeClr val="tx1"/>
                </a:solidFill>
                <a:latin typeface="Arial" charset="0"/>
                <a:ea typeface="+mn-ea"/>
                <a:cs typeface="Arial" charset="0"/>
              </a:rPr>
              <a:t>new products into a market.</a:t>
            </a:r>
            <a:endParaRPr lang="en-US" dirty="0">
              <a:solidFill>
                <a:srgbClr val="000000"/>
              </a:solidFill>
              <a:sym typeface="Wingdings" pitchFamily="2" charset="2"/>
            </a:endParaRPr>
          </a:p>
          <a:p>
            <a:pPr>
              <a:buFontTx/>
              <a:buChar char="•"/>
            </a:pPr>
            <a:r>
              <a:rPr lang="en-US" dirty="0">
                <a:solidFill>
                  <a:srgbClr val="000000"/>
                </a:solidFill>
                <a:sym typeface="Wingdings" pitchFamily="2" charset="2"/>
              </a:rPr>
              <a:t> There may be </a:t>
            </a:r>
            <a:r>
              <a:rPr lang="en-US" u="sng" dirty="0">
                <a:solidFill>
                  <a:srgbClr val="000000"/>
                </a:solidFill>
                <a:sym typeface="Wingdings" pitchFamily="2" charset="2"/>
              </a:rPr>
              <a:t>different price-level policies throughout the channel</a:t>
            </a:r>
            <a:r>
              <a:rPr lang="en-US" dirty="0">
                <a:solidFill>
                  <a:srgbClr val="000000"/>
                </a:solidFill>
                <a:sym typeface="Wingdings" pitchFamily="2" charset="2"/>
              </a:rPr>
              <a:t>. When selling to members of a channel of distribution, prices must allow for the intermediaries to make a profit. </a:t>
            </a:r>
          </a:p>
          <a:p>
            <a:pPr>
              <a:buFontTx/>
              <a:buChar char="•"/>
            </a:pPr>
            <a:endParaRPr lang="en-US" dirty="0">
              <a:solidFill>
                <a:srgbClr val="000000"/>
              </a:solidFill>
              <a:sym typeface="Wingdings" pitchFamily="2" charset="2"/>
            </a:endParaRPr>
          </a:p>
          <a:p>
            <a:r>
              <a:rPr lang="en-US" b="1" i="1" dirty="0">
                <a:solidFill>
                  <a:srgbClr val="000000"/>
                </a:solidFill>
                <a:sym typeface="Wingdings" pitchFamily="2" charset="2"/>
              </a:rPr>
              <a:t>Discussion Question: If you were an intermediary, how would the prices charged by your suppliers affect your willingness to aggressively market a particular supplier’s product?</a:t>
            </a:r>
          </a:p>
          <a:p>
            <a:endParaRPr lang="en-US" b="1" i="1" dirty="0">
              <a:solidFill>
                <a:srgbClr val="000000"/>
              </a:solidFill>
              <a:sym typeface="Wingdings" pitchFamily="2" charset="2"/>
            </a:endParaRPr>
          </a:p>
          <a:p>
            <a:pPr>
              <a:buFontTx/>
              <a:buChar char="•"/>
            </a:pPr>
            <a:r>
              <a:rPr lang="en-US" u="sng" dirty="0">
                <a:solidFill>
                  <a:srgbClr val="000000"/>
                </a:solidFill>
                <a:sym typeface="Wingdings" pitchFamily="2" charset="2"/>
              </a:rPr>
              <a:t> The price of money may affect the price level</a:t>
            </a:r>
            <a:r>
              <a:rPr lang="en-US" dirty="0">
                <a:solidFill>
                  <a:srgbClr val="000000"/>
                </a:solidFill>
                <a:sym typeface="Wingdings" pitchFamily="2" charset="2"/>
              </a:rPr>
              <a:t>.</a:t>
            </a:r>
            <a:r>
              <a:rPr lang="en-US" b="1" dirty="0">
                <a:solidFill>
                  <a:srgbClr val="000000"/>
                </a:solidFill>
                <a:sym typeface="Wingdings" pitchFamily="2" charset="2"/>
              </a:rPr>
              <a:t> </a:t>
            </a:r>
          </a:p>
          <a:p>
            <a:pPr lvl="1">
              <a:buFontTx/>
              <a:buChar char="•"/>
            </a:pPr>
            <a:r>
              <a:rPr lang="en-US" dirty="0">
                <a:solidFill>
                  <a:srgbClr val="000000"/>
                </a:solidFill>
              </a:rPr>
              <a:t> As more firms compete internationally, exchange rate changes can have a significant effect on price level policies. </a:t>
            </a:r>
          </a:p>
          <a:p>
            <a:pPr lvl="1">
              <a:buFontTx/>
              <a:buChar char="•"/>
            </a:pPr>
            <a:r>
              <a:rPr lang="en-US" dirty="0">
                <a:solidFill>
                  <a:srgbClr val="000000"/>
                </a:solidFill>
              </a:rPr>
              <a:t> Fluctuations in exchange rates subsequently affect the demand for products in international markets.</a:t>
            </a:r>
            <a:endParaRPr lang="en-US" i="1" dirty="0">
              <a:solidFill>
                <a:srgbClr val="000000"/>
              </a:solidFill>
            </a:endParaRPr>
          </a:p>
          <a:p>
            <a:pPr eaLnBrk="1" hangingPunct="1"/>
            <a:endParaRPr lang="en-US" dirty="0"/>
          </a:p>
          <a:p>
            <a:r>
              <a:rPr lang="en-US" sz="1200" b="0" i="0" u="none" strike="noStrike" kern="1200" baseline="0" dirty="0">
                <a:solidFill>
                  <a:schemeClr val="tx1"/>
                </a:solidFill>
                <a:latin typeface="Arial" charset="0"/>
                <a:ea typeface="+mn-ea"/>
                <a:cs typeface="Arial" charset="0"/>
              </a:rPr>
              <a:t>Marketers often use introductory price dealing—in </a:t>
            </a:r>
            <a:r>
              <a:rPr lang="en-CA" sz="1200" b="0" i="0" u="none" strike="noStrike" kern="1200" baseline="0" dirty="0">
                <a:solidFill>
                  <a:schemeClr val="tx1"/>
                </a:solidFill>
                <a:latin typeface="Arial" charset="0"/>
                <a:ea typeface="+mn-ea"/>
                <a:cs typeface="Arial" charset="0"/>
              </a:rPr>
              <a:t>the form of temporary price </a:t>
            </a:r>
            <a:r>
              <a:rPr lang="en-US" sz="1200" b="0" i="0" u="none" strike="noStrike" kern="1200" baseline="0" dirty="0">
                <a:solidFill>
                  <a:schemeClr val="tx1"/>
                </a:solidFill>
                <a:latin typeface="Arial" charset="0"/>
                <a:ea typeface="+mn-ea"/>
                <a:cs typeface="Arial" charset="0"/>
              </a:rPr>
              <a:t>cuts, introductory coupons, or trade-in allowances—to speed </a:t>
            </a:r>
            <a:r>
              <a:rPr lang="en-CA" sz="1200" b="0" i="0" u="none" strike="noStrike" kern="1200" baseline="0" dirty="0">
                <a:solidFill>
                  <a:schemeClr val="tx1"/>
                </a:solidFill>
                <a:latin typeface="Arial" charset="0"/>
                <a:ea typeface="+mn-ea"/>
                <a:cs typeface="Arial" charset="0"/>
              </a:rPr>
              <a:t>new products into a market.</a:t>
            </a:r>
          </a:p>
        </p:txBody>
      </p:sp>
    </p:spTree>
    <p:extLst>
      <p:ext uri="{BB962C8B-B14F-4D97-AF65-F5344CB8AC3E}">
        <p14:creationId xmlns:p14="http://schemas.microsoft.com/office/powerpoint/2010/main" val="5195668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503238" y="539750"/>
            <a:ext cx="3162300" cy="2373313"/>
          </a:xfrm>
          <a:ln/>
        </p:spPr>
      </p:sp>
      <p:sp>
        <p:nvSpPr>
          <p:cNvPr id="70659"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sz="1100" b="1" dirty="0">
                <a:solidFill>
                  <a:srgbClr val="000000"/>
                </a:solidFill>
              </a:rPr>
              <a:t>Summary Overview</a:t>
            </a:r>
          </a:p>
          <a:p>
            <a:pPr>
              <a:lnSpc>
                <a:spcPct val="90000"/>
              </a:lnSpc>
            </a:pPr>
            <a:r>
              <a:rPr lang="en-US" sz="1100" u="sng" dirty="0">
                <a:solidFill>
                  <a:srgbClr val="000000"/>
                </a:solidFill>
              </a:rPr>
              <a:t>Basic list price</a:t>
            </a:r>
            <a:r>
              <a:rPr lang="en-US" sz="1100" dirty="0">
                <a:solidFill>
                  <a:srgbClr val="000000"/>
                </a:solidFill>
              </a:rPr>
              <a:t>: the price final consumers or users are normally asked to pay for products. </a:t>
            </a:r>
            <a:r>
              <a:rPr lang="en-US" sz="1100" u="sng" dirty="0">
                <a:solidFill>
                  <a:srgbClr val="000000"/>
                </a:solidFill>
              </a:rPr>
              <a:t>Discounts are reductions from list price</a:t>
            </a:r>
            <a:r>
              <a:rPr lang="en-US" sz="1100" dirty="0">
                <a:solidFill>
                  <a:srgbClr val="000000"/>
                </a:solidFill>
              </a:rPr>
              <a:t> given to buyers who either give up a marketing function or provide it themselves.</a:t>
            </a:r>
          </a:p>
          <a:p>
            <a:pPr>
              <a:lnSpc>
                <a:spcPct val="90000"/>
              </a:lnSpc>
            </a:pPr>
            <a:endParaRPr lang="en-US" sz="1100" dirty="0">
              <a:solidFill>
                <a:srgbClr val="000000"/>
              </a:solidFill>
            </a:endParaRPr>
          </a:p>
          <a:p>
            <a:pPr>
              <a:lnSpc>
                <a:spcPct val="90000"/>
              </a:lnSpc>
            </a:pPr>
            <a:r>
              <a:rPr lang="en-US" sz="1100" b="1" dirty="0">
                <a:solidFill>
                  <a:srgbClr val="000000"/>
                </a:solidFill>
              </a:rPr>
              <a:t>Key Issues</a:t>
            </a:r>
          </a:p>
          <a:p>
            <a:pPr>
              <a:lnSpc>
                <a:spcPct val="90000"/>
              </a:lnSpc>
              <a:buFontTx/>
              <a:buChar char="•"/>
            </a:pPr>
            <a:r>
              <a:rPr lang="en-US" sz="1100" u="sng" dirty="0">
                <a:solidFill>
                  <a:srgbClr val="000000"/>
                </a:solidFill>
              </a:rPr>
              <a:t> Quantity discounts encourage volume buying</a:t>
            </a:r>
            <a:r>
              <a:rPr lang="en-US" sz="1100" dirty="0">
                <a:solidFill>
                  <a:srgbClr val="000000"/>
                </a:solidFill>
              </a:rPr>
              <a:t>; the customer pays less per unit.  </a:t>
            </a:r>
          </a:p>
          <a:p>
            <a:pPr lvl="1">
              <a:lnSpc>
                <a:spcPct val="90000"/>
              </a:lnSpc>
              <a:buFontTx/>
              <a:buChar char="•"/>
            </a:pPr>
            <a:r>
              <a:rPr lang="en-US" sz="1100" u="sng" dirty="0">
                <a:solidFill>
                  <a:srgbClr val="000000"/>
                </a:solidFill>
              </a:rPr>
              <a:t> Cumulative quantity discounts</a:t>
            </a:r>
            <a:r>
              <a:rPr lang="en-US" sz="1100" dirty="0">
                <a:solidFill>
                  <a:srgbClr val="000000"/>
                </a:solidFill>
              </a:rPr>
              <a:t>: apply to all purchases in a given period.  </a:t>
            </a:r>
          </a:p>
          <a:p>
            <a:pPr lvl="1">
              <a:lnSpc>
                <a:spcPct val="90000"/>
              </a:lnSpc>
              <a:buFontTx/>
              <a:buChar char="•"/>
            </a:pPr>
            <a:r>
              <a:rPr lang="en-US" sz="1100" u="sng" dirty="0">
                <a:solidFill>
                  <a:srgbClr val="000000"/>
                </a:solidFill>
              </a:rPr>
              <a:t> Noncumulative discounts</a:t>
            </a:r>
            <a:r>
              <a:rPr lang="en-US" sz="1100" dirty="0">
                <a:solidFill>
                  <a:srgbClr val="000000"/>
                </a:solidFill>
              </a:rPr>
              <a:t>: apply only to individual orders.</a:t>
            </a:r>
          </a:p>
          <a:p>
            <a:pPr>
              <a:lnSpc>
                <a:spcPct val="90000"/>
              </a:lnSpc>
            </a:pPr>
            <a:r>
              <a:rPr lang="en-US" sz="1100" b="1" dirty="0">
                <a:solidFill>
                  <a:srgbClr val="000000"/>
                </a:solidFill>
                <a:sym typeface="Wingdings" pitchFamily="2" charset="2"/>
              </a:rPr>
              <a:t> </a:t>
            </a:r>
            <a:r>
              <a:rPr lang="en-US" sz="1100" u="sng" dirty="0">
                <a:solidFill>
                  <a:srgbClr val="000000"/>
                </a:solidFill>
              </a:rPr>
              <a:t>Seasonal discounts encourage buyers to buy sooner</a:t>
            </a:r>
            <a:r>
              <a:rPr lang="en-US" sz="1100" dirty="0">
                <a:solidFill>
                  <a:srgbClr val="000000"/>
                </a:solidFill>
              </a:rPr>
              <a:t>.   </a:t>
            </a:r>
          </a:p>
          <a:p>
            <a:pPr lvl="1">
              <a:lnSpc>
                <a:spcPct val="90000"/>
              </a:lnSpc>
              <a:buFontTx/>
              <a:buChar char="•"/>
            </a:pPr>
            <a:r>
              <a:rPr lang="en-US" sz="1100" dirty="0">
                <a:solidFill>
                  <a:srgbClr val="000000"/>
                </a:solidFill>
              </a:rPr>
              <a:t> Manufacturers use this policy to help shift the storing function down the channel and to stabilize demand.</a:t>
            </a:r>
          </a:p>
          <a:p>
            <a:pPr>
              <a:lnSpc>
                <a:spcPct val="90000"/>
              </a:lnSpc>
            </a:pPr>
            <a:r>
              <a:rPr lang="en-US" sz="1100" dirty="0">
                <a:solidFill>
                  <a:srgbClr val="000000"/>
                </a:solidFill>
                <a:sym typeface="Wingdings" pitchFamily="2" charset="2"/>
              </a:rPr>
              <a:t> </a:t>
            </a:r>
            <a:r>
              <a:rPr lang="en-US" sz="1100" u="sng" dirty="0">
                <a:solidFill>
                  <a:srgbClr val="000000"/>
                </a:solidFill>
              </a:rPr>
              <a:t>Cash discounts</a:t>
            </a:r>
            <a:r>
              <a:rPr lang="en-US" sz="1100" dirty="0">
                <a:solidFill>
                  <a:srgbClr val="000000"/>
                </a:solidFill>
              </a:rPr>
              <a:t> are reductions in the </a:t>
            </a:r>
            <a:r>
              <a:rPr lang="en-US" sz="1100" u="sng" dirty="0">
                <a:solidFill>
                  <a:srgbClr val="000000"/>
                </a:solidFill>
              </a:rPr>
              <a:t>net</a:t>
            </a:r>
            <a:r>
              <a:rPr lang="en-US" sz="1100" dirty="0">
                <a:solidFill>
                  <a:srgbClr val="000000"/>
                </a:solidFill>
              </a:rPr>
              <a:t>—the face value of the invoice due immediately</a:t>
            </a:r>
            <a:r>
              <a:rPr lang="en-US" sz="1100" dirty="0"/>
              <a:t>—</a:t>
            </a:r>
            <a:r>
              <a:rPr lang="en-US" sz="1100" dirty="0">
                <a:solidFill>
                  <a:srgbClr val="000000"/>
                </a:solidFill>
              </a:rPr>
              <a:t>to encourage buyers to pay quickly. </a:t>
            </a:r>
          </a:p>
          <a:p>
            <a:pPr lvl="1">
              <a:lnSpc>
                <a:spcPct val="90000"/>
              </a:lnSpc>
              <a:buFontTx/>
              <a:buChar char="•"/>
            </a:pPr>
            <a:r>
              <a:rPr lang="en-US" sz="1100" u="sng" dirty="0">
                <a:solidFill>
                  <a:srgbClr val="000000"/>
                </a:solidFill>
              </a:rPr>
              <a:t> 2/10 net 30</a:t>
            </a:r>
            <a:r>
              <a:rPr lang="en-US" sz="1100" dirty="0">
                <a:solidFill>
                  <a:srgbClr val="000000"/>
                </a:solidFill>
              </a:rPr>
              <a:t>: 2% off the price if the invoice is paid in 10 days, with the net due within 30 days, and an additional interest charge after 30 days.</a:t>
            </a:r>
          </a:p>
          <a:p>
            <a:pPr>
              <a:lnSpc>
                <a:spcPct val="90000"/>
              </a:lnSpc>
            </a:pPr>
            <a:endParaRPr lang="en-US" sz="1100" b="1" i="1" dirty="0">
              <a:solidFill>
                <a:srgbClr val="000000"/>
              </a:solidFill>
            </a:endParaRPr>
          </a:p>
          <a:p>
            <a:pPr>
              <a:lnSpc>
                <a:spcPct val="90000"/>
              </a:lnSpc>
            </a:pPr>
            <a:r>
              <a:rPr lang="en-US" sz="1100" b="1" i="1" dirty="0">
                <a:solidFill>
                  <a:srgbClr val="000000"/>
                </a:solidFill>
              </a:rPr>
              <a:t>Discussion Question: A 2% discount doesn’t sound like much. Why are cash discounts given and why should buyers evaluate them?</a:t>
            </a:r>
          </a:p>
          <a:p>
            <a:pPr>
              <a:lnSpc>
                <a:spcPct val="90000"/>
              </a:lnSpc>
            </a:pPr>
            <a:endParaRPr lang="en-US" sz="1100" u="sng" dirty="0">
              <a:solidFill>
                <a:srgbClr val="000000"/>
              </a:solidFill>
            </a:endParaRPr>
          </a:p>
          <a:p>
            <a:pPr>
              <a:lnSpc>
                <a:spcPct val="90000"/>
              </a:lnSpc>
            </a:pPr>
            <a:r>
              <a:rPr lang="en-US" sz="1100" u="sng" dirty="0">
                <a:solidFill>
                  <a:srgbClr val="000000"/>
                </a:solidFill>
              </a:rPr>
              <a:t>Consumers say “charge it.”</a:t>
            </a:r>
            <a:r>
              <a:rPr lang="en-US" sz="1100" dirty="0">
                <a:solidFill>
                  <a:srgbClr val="000000"/>
                </a:solidFill>
              </a:rPr>
              <a:t> Retailers that accept credit cards pay a percent of the revenue from each credit sale for the service.  </a:t>
            </a:r>
          </a:p>
          <a:p>
            <a:pPr marL="628650" lvl="1" indent="-171450">
              <a:lnSpc>
                <a:spcPct val="90000"/>
              </a:lnSpc>
              <a:buFont typeface="Arial" pitchFamily="34" charset="0"/>
              <a:buChar char="•"/>
            </a:pPr>
            <a:r>
              <a:rPr lang="en-US" sz="1100" u="sng" dirty="0">
                <a:solidFill>
                  <a:srgbClr val="000000"/>
                </a:solidFill>
              </a:rPr>
              <a:t>This</a:t>
            </a:r>
            <a:r>
              <a:rPr lang="en-US" sz="1100" u="sng" baseline="0" dirty="0">
                <a:solidFill>
                  <a:srgbClr val="000000"/>
                </a:solidFill>
              </a:rPr>
              <a:t> raises some ethical concerns:</a:t>
            </a:r>
            <a:r>
              <a:rPr lang="en-US" sz="1100" u="none" baseline="0" dirty="0">
                <a:solidFill>
                  <a:srgbClr val="000000"/>
                </a:solidFill>
              </a:rPr>
              <a:t> Are banks making credit too easy, helping trap low-income consumers in debt?</a:t>
            </a:r>
            <a:endParaRPr lang="en-US" sz="1100" u="sng" dirty="0">
              <a:solidFill>
                <a:srgbClr val="000000"/>
              </a:solidFill>
            </a:endParaRPr>
          </a:p>
          <a:p>
            <a:pPr>
              <a:lnSpc>
                <a:spcPct val="90000"/>
              </a:lnSpc>
            </a:pPr>
            <a:r>
              <a:rPr lang="en-US" sz="1100" b="1" dirty="0">
                <a:solidFill>
                  <a:srgbClr val="000000"/>
                </a:solidFill>
                <a:sym typeface="Wingdings" pitchFamily="2" charset="2"/>
              </a:rPr>
              <a:t> </a:t>
            </a:r>
            <a:r>
              <a:rPr lang="en-US" sz="1100" u="sng" dirty="0">
                <a:solidFill>
                  <a:srgbClr val="000000"/>
                </a:solidFill>
              </a:rPr>
              <a:t>Trade discounts</a:t>
            </a:r>
            <a:r>
              <a:rPr lang="en-US" sz="1100" dirty="0">
                <a:solidFill>
                  <a:srgbClr val="000000"/>
                </a:solidFill>
              </a:rPr>
              <a:t>: reductions in list price given to channel members that perform one or more marketing functions for the producer.</a:t>
            </a:r>
          </a:p>
          <a:p>
            <a:pPr>
              <a:lnSpc>
                <a:spcPct val="90000"/>
              </a:lnSpc>
            </a:pPr>
            <a:r>
              <a:rPr lang="en-US" sz="1100" b="1" dirty="0">
                <a:solidFill>
                  <a:srgbClr val="000000"/>
                </a:solidFill>
                <a:sym typeface="Wingdings" pitchFamily="2" charset="2"/>
              </a:rPr>
              <a:t> </a:t>
            </a:r>
            <a:r>
              <a:rPr lang="en-US" sz="1100" u="sng" dirty="0">
                <a:solidFill>
                  <a:srgbClr val="000000"/>
                </a:solidFill>
              </a:rPr>
              <a:t>Sale prices reduce list prices temporarily</a:t>
            </a:r>
            <a:r>
              <a:rPr lang="en-US" sz="1100" dirty="0">
                <a:solidFill>
                  <a:srgbClr val="000000"/>
                </a:solidFill>
              </a:rPr>
              <a:t> to encourage immediate buying. Frequent price-dropping can condition buyers and sellers to shop for sales and may erode brand loyalty.  </a:t>
            </a:r>
          </a:p>
          <a:p>
            <a:pPr>
              <a:lnSpc>
                <a:spcPct val="90000"/>
              </a:lnSpc>
              <a:buFontTx/>
              <a:buChar char="•"/>
            </a:pPr>
            <a:r>
              <a:rPr lang="en-US" sz="1100" u="sng" dirty="0">
                <a:solidFill>
                  <a:srgbClr val="000000"/>
                </a:solidFill>
              </a:rPr>
              <a:t> Everyday low pricing</a:t>
            </a:r>
            <a:r>
              <a:rPr lang="en-US" sz="1100" dirty="0">
                <a:solidFill>
                  <a:srgbClr val="000000"/>
                </a:solidFill>
              </a:rPr>
              <a:t>: using low list prices rather than relying on frequent sales, discounts, or allowances.</a:t>
            </a:r>
            <a:endParaRPr lang="en-US" sz="1100" dirty="0"/>
          </a:p>
        </p:txBody>
      </p:sp>
    </p:spTree>
    <p:extLst>
      <p:ext uri="{BB962C8B-B14F-4D97-AF65-F5344CB8AC3E}">
        <p14:creationId xmlns:p14="http://schemas.microsoft.com/office/powerpoint/2010/main" val="81728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xfrm>
            <a:off x="503238" y="539750"/>
            <a:ext cx="3162300" cy="2373313"/>
          </a:xfrm>
          <a:ln/>
        </p:spPr>
      </p:sp>
      <p:sp>
        <p:nvSpPr>
          <p:cNvPr id="71683"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rPr>
              <a:t>Summary Overview</a:t>
            </a:r>
          </a:p>
          <a:p>
            <a:r>
              <a:rPr lang="en-US" u="sng" dirty="0">
                <a:solidFill>
                  <a:srgbClr val="000000"/>
                </a:solidFill>
              </a:rPr>
              <a:t>Allowances</a:t>
            </a:r>
            <a:r>
              <a:rPr lang="en-US" dirty="0">
                <a:solidFill>
                  <a:srgbClr val="000000"/>
                </a:solidFill>
              </a:rPr>
              <a:t> are given to channel members or final consumers for doing something or accepting less of something.</a:t>
            </a:r>
          </a:p>
          <a:p>
            <a:endParaRPr lang="en-US" dirty="0">
              <a:solidFill>
                <a:srgbClr val="000000"/>
              </a:solidFill>
            </a:endParaRPr>
          </a:p>
          <a:p>
            <a:r>
              <a:rPr lang="en-US" b="1" dirty="0">
                <a:solidFill>
                  <a:srgbClr val="000000"/>
                </a:solidFill>
              </a:rPr>
              <a:t>Key Issues</a:t>
            </a:r>
          </a:p>
          <a:p>
            <a:pPr>
              <a:buFontTx/>
              <a:buChar char="•"/>
            </a:pPr>
            <a:r>
              <a:rPr lang="en-US" u="sng" dirty="0">
                <a:solidFill>
                  <a:srgbClr val="000000"/>
                </a:solidFill>
              </a:rPr>
              <a:t> Advertising allowances exchange something for something else</a:t>
            </a:r>
            <a:r>
              <a:rPr lang="en-US" dirty="0">
                <a:solidFill>
                  <a:srgbClr val="000000"/>
                </a:solidFill>
              </a:rPr>
              <a:t>: price reductions given to firms in the channel to promote the supplier’s products locally. </a:t>
            </a:r>
          </a:p>
          <a:p>
            <a:r>
              <a:rPr lang="en-US" b="1" dirty="0">
                <a:solidFill>
                  <a:srgbClr val="000000"/>
                </a:solidFill>
                <a:sym typeface="Wingdings" pitchFamily="2" charset="2"/>
              </a:rPr>
              <a:t> </a:t>
            </a:r>
            <a:r>
              <a:rPr lang="en-US" u="sng" dirty="0">
                <a:solidFill>
                  <a:srgbClr val="000000"/>
                </a:solidFill>
              </a:rPr>
              <a:t>Stocking allowances</a:t>
            </a:r>
            <a:r>
              <a:rPr lang="en-US" dirty="0">
                <a:solidFill>
                  <a:srgbClr val="000000"/>
                </a:solidFill>
              </a:rPr>
              <a:t>: Also called slotting allowances, these are given to intermediaries to </a:t>
            </a:r>
            <a:r>
              <a:rPr lang="en-US" u="sng" dirty="0">
                <a:solidFill>
                  <a:srgbClr val="000000"/>
                </a:solidFill>
              </a:rPr>
              <a:t>get attention and shelf space</a:t>
            </a:r>
            <a:r>
              <a:rPr lang="en-US" dirty="0">
                <a:solidFill>
                  <a:srgbClr val="000000"/>
                </a:solidFill>
              </a:rPr>
              <a:t> for a product. </a:t>
            </a:r>
          </a:p>
          <a:p>
            <a:pPr lvl="1">
              <a:buFontTx/>
              <a:buChar char="•"/>
            </a:pPr>
            <a:r>
              <a:rPr lang="en-US" dirty="0">
                <a:solidFill>
                  <a:srgbClr val="000000"/>
                </a:solidFill>
              </a:rPr>
              <a:t> Stocking allowances are used mainly in supermarkets, where space is at a premium, forcing producers to pay for product placement.</a:t>
            </a:r>
          </a:p>
          <a:p>
            <a:pPr>
              <a:buFontTx/>
              <a:buChar char="•"/>
            </a:pPr>
            <a:r>
              <a:rPr lang="en-US" u="sng" dirty="0">
                <a:solidFill>
                  <a:srgbClr val="000000"/>
                </a:solidFill>
              </a:rPr>
              <a:t> Are stocking allowances unethical</a:t>
            </a:r>
            <a:r>
              <a:rPr lang="en-US" dirty="0">
                <a:solidFill>
                  <a:srgbClr val="000000"/>
                </a:solidFill>
              </a:rPr>
              <a:t>? </a:t>
            </a:r>
          </a:p>
          <a:p>
            <a:pPr lvl="1">
              <a:buFontTx/>
              <a:buChar char="•"/>
            </a:pPr>
            <a:r>
              <a:rPr lang="en-US" dirty="0">
                <a:solidFill>
                  <a:srgbClr val="000000"/>
                </a:solidFill>
              </a:rPr>
              <a:t> Some producers think so, calling them a form of extortion. </a:t>
            </a:r>
          </a:p>
          <a:p>
            <a:pPr lvl="1">
              <a:buFontTx/>
              <a:buChar char="•"/>
            </a:pPr>
            <a:r>
              <a:rPr lang="en-US" dirty="0">
                <a:solidFill>
                  <a:srgbClr val="000000"/>
                </a:solidFill>
              </a:rPr>
              <a:t> Small producers think that stocking allowances put them at a real disadvantage compared to larger producers with more resources. </a:t>
            </a:r>
          </a:p>
          <a:p>
            <a:pPr lvl="1">
              <a:buFontTx/>
              <a:buChar char="•"/>
            </a:pPr>
            <a:r>
              <a:rPr lang="en-US" dirty="0">
                <a:solidFill>
                  <a:srgbClr val="000000"/>
                </a:solidFill>
              </a:rPr>
              <a:t> Retailers, on the other hand, call stocking allowances an insurance against product failures. Producers must produce better products that consumers really want in order to secure shelf space.</a:t>
            </a:r>
          </a:p>
          <a:p>
            <a:endParaRPr lang="en-US" b="1" i="1" dirty="0">
              <a:solidFill>
                <a:srgbClr val="000000"/>
              </a:solidFill>
            </a:endParaRPr>
          </a:p>
          <a:p>
            <a:r>
              <a:rPr lang="en-US" b="1" i="1" dirty="0">
                <a:solidFill>
                  <a:srgbClr val="000000"/>
                </a:solidFill>
              </a:rPr>
              <a:t>Discussion Question: Do stocking allowances harm consumers?</a:t>
            </a:r>
          </a:p>
          <a:p>
            <a:endParaRPr lang="en-US" b="1" i="1" dirty="0">
              <a:solidFill>
                <a:srgbClr val="000000"/>
              </a:solidFill>
            </a:endParaRPr>
          </a:p>
          <a:p>
            <a:r>
              <a:rPr lang="en-US" b="1" dirty="0">
                <a:solidFill>
                  <a:srgbClr val="000000"/>
                </a:solidFill>
                <a:sym typeface="Wingdings" pitchFamily="2" charset="2"/>
              </a:rPr>
              <a:t> </a:t>
            </a:r>
            <a:r>
              <a:rPr lang="en-US" dirty="0">
                <a:solidFill>
                  <a:srgbClr val="000000"/>
                </a:solidFill>
              </a:rPr>
              <a:t>Manufacturers or wholesalers give </a:t>
            </a:r>
            <a:r>
              <a:rPr lang="en-US" u="sng" dirty="0">
                <a:solidFill>
                  <a:srgbClr val="000000"/>
                </a:solidFill>
              </a:rPr>
              <a:t>push money allowances</a:t>
            </a:r>
            <a:r>
              <a:rPr lang="en-US" dirty="0">
                <a:solidFill>
                  <a:srgbClr val="000000"/>
                </a:solidFill>
              </a:rPr>
              <a:t> to retailers to be used as incentives for their salesclerks to aggressively push the targeted items.</a:t>
            </a:r>
          </a:p>
          <a:p>
            <a:r>
              <a:rPr lang="en-US" b="1" dirty="0">
                <a:solidFill>
                  <a:srgbClr val="000000"/>
                </a:solidFill>
                <a:sym typeface="Wingdings" pitchFamily="2" charset="2"/>
              </a:rPr>
              <a:t> </a:t>
            </a:r>
            <a:r>
              <a:rPr lang="en-US" u="sng" dirty="0">
                <a:solidFill>
                  <a:srgbClr val="000000"/>
                </a:solidFill>
              </a:rPr>
              <a:t>Trade-in allowances</a:t>
            </a:r>
            <a:r>
              <a:rPr lang="en-US" dirty="0">
                <a:solidFill>
                  <a:srgbClr val="000000"/>
                </a:solidFill>
              </a:rPr>
              <a:t>: the customer receives a price reduction for used products when similar new products are bought.</a:t>
            </a:r>
            <a:endParaRPr lang="en-US" dirty="0"/>
          </a:p>
        </p:txBody>
      </p:sp>
    </p:spTree>
    <p:extLst>
      <p:ext uri="{BB962C8B-B14F-4D97-AF65-F5344CB8AC3E}">
        <p14:creationId xmlns:p14="http://schemas.microsoft.com/office/powerpoint/2010/main" val="19911549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503238" y="539750"/>
            <a:ext cx="3162300" cy="2373313"/>
          </a:xfrm>
          <a:ln/>
        </p:spPr>
      </p:sp>
      <p:sp>
        <p:nvSpPr>
          <p:cNvPr id="72707"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t>Checking Your Knowledge</a:t>
            </a:r>
          </a:p>
          <a:p>
            <a:r>
              <a:rPr lang="en-US" b="1" dirty="0"/>
              <a:t>Answer: A</a:t>
            </a:r>
          </a:p>
          <a:p>
            <a:r>
              <a:rPr lang="en-US" b="1" dirty="0"/>
              <a:t>Feedback: </a:t>
            </a:r>
            <a:r>
              <a:rPr lang="en-US" dirty="0"/>
              <a:t>A trade-in allowance is a price reduction given for used products when similar new products are bought. The credit offered to the construction company is considered a trade-in allowance. The best answer selection is </a:t>
            </a:r>
            <a:r>
              <a:rPr lang="en-US" b="0" dirty="0"/>
              <a:t>A.</a:t>
            </a:r>
          </a:p>
          <a:p>
            <a:endParaRPr lang="en-US" dirty="0"/>
          </a:p>
          <a:p>
            <a:pPr>
              <a:lnSpc>
                <a:spcPct val="90000"/>
              </a:lnSpc>
            </a:pPr>
            <a:endParaRPr lang="en-US" dirty="0"/>
          </a:p>
        </p:txBody>
      </p:sp>
    </p:spTree>
    <p:extLst>
      <p:ext uri="{BB962C8B-B14F-4D97-AF65-F5344CB8AC3E}">
        <p14:creationId xmlns:p14="http://schemas.microsoft.com/office/powerpoint/2010/main" val="6811643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2"/>
          <p:cNvSpPr>
            <a:spLocks noGrp="1" noRot="1" noChangeAspect="1" noChangeArrowheads="1" noTextEdit="1"/>
          </p:cNvSpPr>
          <p:nvPr>
            <p:ph type="sldImg"/>
          </p:nvPr>
        </p:nvSpPr>
        <p:spPr>
          <a:xfrm>
            <a:off x="533400" y="609600"/>
            <a:ext cx="3162300" cy="2371725"/>
          </a:xfrm>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sym typeface="Wingdings" pitchFamily="2" charset="2"/>
              </a:rPr>
              <a:t>Text Caption: </a:t>
            </a:r>
            <a:r>
              <a:rPr lang="en-US" sz="1200" b="0" i="0" kern="1200" dirty="0">
                <a:solidFill>
                  <a:schemeClr val="tx1"/>
                </a:solidFill>
                <a:effectLst/>
                <a:latin typeface="Arial" charset="0"/>
                <a:ea typeface="+mn-ea"/>
                <a:cs typeface="Arial" charset="0"/>
              </a:rPr>
              <a:t>Coupons are often used to encourage customers to try a new brand or to attract customers who might not purchase without a discount.</a:t>
            </a:r>
            <a:endParaRPr lang="en-US" b="0" dirty="0">
              <a:solidFill>
                <a:srgbClr val="000000"/>
              </a:solidFill>
              <a:sym typeface="Wingdings" pitchFamily="2" charset="2"/>
            </a:endParaRPr>
          </a:p>
          <a:p>
            <a:endParaRPr lang="en-US" b="0" dirty="0">
              <a:solidFill>
                <a:srgbClr val="000000"/>
              </a:solidFill>
              <a:sym typeface="Wingdings" pitchFamily="2" charset="2"/>
            </a:endParaRPr>
          </a:p>
          <a:p>
            <a:r>
              <a:rPr lang="en-US" b="1" dirty="0">
                <a:solidFill>
                  <a:srgbClr val="000000"/>
                </a:solidFill>
                <a:sym typeface="Wingdings" pitchFamily="2" charset="2"/>
              </a:rPr>
              <a:t>Summary Overview</a:t>
            </a:r>
          </a:p>
          <a:p>
            <a:r>
              <a:rPr lang="en-US" dirty="0">
                <a:solidFill>
                  <a:srgbClr val="000000"/>
                </a:solidFill>
                <a:sym typeface="Wingdings" pitchFamily="2" charset="2"/>
              </a:rPr>
              <a:t>Consumers using coupons and rebates can receive other reductions in price.</a:t>
            </a:r>
          </a:p>
          <a:p>
            <a:endParaRPr lang="en-US" dirty="0">
              <a:solidFill>
                <a:srgbClr val="000000"/>
              </a:solidFill>
              <a:sym typeface="Wingdings" pitchFamily="2" charset="2"/>
            </a:endParaRPr>
          </a:p>
          <a:p>
            <a:r>
              <a:rPr lang="en-US" b="1" dirty="0">
                <a:solidFill>
                  <a:srgbClr val="000000"/>
                </a:solidFill>
                <a:sym typeface="Wingdings" pitchFamily="2" charset="2"/>
              </a:rPr>
              <a:t>Key Issues</a:t>
            </a:r>
          </a:p>
          <a:p>
            <a:pPr>
              <a:buFontTx/>
              <a:buChar char="•"/>
            </a:pPr>
            <a:r>
              <a:rPr lang="en-US" dirty="0">
                <a:solidFill>
                  <a:srgbClr val="000000"/>
                </a:solidFill>
                <a:sym typeface="Wingdings" pitchFamily="2" charset="2"/>
              </a:rPr>
              <a:t> Coupons are printed vouchers that entitle buyers to a price reduction at checkout. </a:t>
            </a:r>
          </a:p>
          <a:p>
            <a:pPr>
              <a:buFontTx/>
              <a:buChar char="•"/>
            </a:pPr>
            <a:r>
              <a:rPr lang="en-US" dirty="0">
                <a:solidFill>
                  <a:srgbClr val="000000"/>
                </a:solidFill>
                <a:sym typeface="Wingdings" pitchFamily="2" charset="2"/>
              </a:rPr>
              <a:t> In </a:t>
            </a:r>
            <a:r>
              <a:rPr lang="en-US" u="sng" dirty="0">
                <a:solidFill>
                  <a:srgbClr val="000000"/>
                </a:solidFill>
                <a:sym typeface="Wingdings" pitchFamily="2" charset="2"/>
              </a:rPr>
              <a:t>clipping coupons, consumers get more for less</a:t>
            </a:r>
            <a:r>
              <a:rPr lang="en-US" dirty="0">
                <a:solidFill>
                  <a:srgbClr val="000000"/>
                </a:solidFill>
                <a:sym typeface="Wingdings" pitchFamily="2" charset="2"/>
              </a:rPr>
              <a:t>.  </a:t>
            </a:r>
          </a:p>
          <a:p>
            <a:pPr>
              <a:buFontTx/>
              <a:buChar char="•"/>
            </a:pPr>
            <a:r>
              <a:rPr lang="en-US" dirty="0">
                <a:solidFill>
                  <a:srgbClr val="000000"/>
                </a:solidFill>
                <a:sym typeface="Wingdings" pitchFamily="2" charset="2"/>
              </a:rPr>
              <a:t> Retailers accept coupons because they tend to increase sales volume at no additional promotion expense to the retailer, and retailers are typically paid for the trouble of handling the coupons.</a:t>
            </a:r>
          </a:p>
          <a:p>
            <a:pPr>
              <a:buFontTx/>
              <a:buChar char="•"/>
            </a:pPr>
            <a:r>
              <a:rPr lang="en-US" dirty="0">
                <a:solidFill>
                  <a:srgbClr val="000000"/>
                </a:solidFill>
                <a:sym typeface="Wingdings" pitchFamily="2" charset="2"/>
              </a:rPr>
              <a:t> Many firms offer discounts through coupons. </a:t>
            </a:r>
          </a:p>
          <a:p>
            <a:pPr>
              <a:buFontTx/>
              <a:buChar char="•"/>
            </a:pPr>
            <a:r>
              <a:rPr lang="en-US" u="sng" baseline="0" dirty="0">
                <a:solidFill>
                  <a:srgbClr val="000000"/>
                </a:solidFill>
                <a:sym typeface="Wingdings" pitchFamily="2" charset="2"/>
              </a:rPr>
              <a:t> </a:t>
            </a:r>
            <a:r>
              <a:rPr lang="en-US" u="sng" dirty="0">
                <a:solidFill>
                  <a:srgbClr val="000000"/>
                </a:solidFill>
                <a:sym typeface="Wingdings" pitchFamily="2" charset="2"/>
              </a:rPr>
              <a:t>Rebates</a:t>
            </a:r>
            <a:r>
              <a:rPr lang="en-US" dirty="0">
                <a:solidFill>
                  <a:srgbClr val="000000"/>
                </a:solidFill>
                <a:sym typeface="Wingdings" pitchFamily="2" charset="2"/>
              </a:rPr>
              <a:t> are refunds given consumers after a purchase. These ensure that the final consumer actually receives the price reduction.</a:t>
            </a:r>
          </a:p>
          <a:p>
            <a:pPr>
              <a:buFontTx/>
              <a:buChar char="•"/>
            </a:pPr>
            <a:r>
              <a:rPr lang="en-US" sz="1200" b="0" i="0" u="none" strike="noStrike" kern="1200" baseline="0" dirty="0">
                <a:solidFill>
                  <a:srgbClr val="000000"/>
                </a:solidFill>
                <a:latin typeface="Arial" charset="0"/>
                <a:ea typeface="+mn-ea"/>
                <a:cs typeface="Arial" charset="0"/>
                <a:sym typeface="Wingdings" pitchFamily="2" charset="2"/>
              </a:rPr>
              <a:t> </a:t>
            </a:r>
            <a:r>
              <a:rPr lang="en-US" sz="1200" b="0" i="0" u="none" strike="noStrike" kern="1200" baseline="0" dirty="0">
                <a:solidFill>
                  <a:schemeClr val="tx1"/>
                </a:solidFill>
                <a:latin typeface="Arial" charset="0"/>
                <a:ea typeface="+mn-ea"/>
                <a:cs typeface="Arial" charset="0"/>
              </a:rPr>
              <a:t>Coupons, deals, and rebates can segment the market</a:t>
            </a:r>
            <a:endParaRPr lang="en-US" dirty="0">
              <a:solidFill>
                <a:srgbClr val="000000"/>
              </a:solidFill>
              <a:sym typeface="Wingdings" pitchFamily="2" charset="2"/>
            </a:endParaRPr>
          </a:p>
          <a:p>
            <a:endParaRPr lang="en-US" b="1" i="1" dirty="0">
              <a:solidFill>
                <a:srgbClr val="000000"/>
              </a:solidFill>
              <a:sym typeface="Wingdings" pitchFamily="2" charset="2"/>
            </a:endParaRPr>
          </a:p>
          <a:p>
            <a:r>
              <a:rPr lang="en-US" b="1" i="1" dirty="0">
                <a:solidFill>
                  <a:srgbClr val="000000"/>
                </a:solidFill>
                <a:sym typeface="Wingdings" pitchFamily="2" charset="2"/>
              </a:rPr>
              <a:t>Discussion Question: How does a manufacturer’s rebate on a new car provide more flexibility for the seller’s marketing of the vehicle? How does it provide flexibility for the buyer?</a:t>
            </a:r>
            <a:endParaRPr lang="en-US" b="1" dirty="0"/>
          </a:p>
        </p:txBody>
      </p:sp>
    </p:spTree>
    <p:extLst>
      <p:ext uri="{BB962C8B-B14F-4D97-AF65-F5344CB8AC3E}">
        <p14:creationId xmlns:p14="http://schemas.microsoft.com/office/powerpoint/2010/main" val="16655311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xfrm>
            <a:off x="503238" y="539750"/>
            <a:ext cx="3162300" cy="2373313"/>
          </a:xfrm>
          <a:ln/>
        </p:spPr>
      </p:sp>
      <p:sp>
        <p:nvSpPr>
          <p:cNvPr id="75779"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rPr>
              <a:t>Summary Overview</a:t>
            </a:r>
          </a:p>
          <a:p>
            <a:r>
              <a:rPr lang="en-US" dirty="0">
                <a:solidFill>
                  <a:srgbClr val="000000"/>
                </a:solidFill>
              </a:rPr>
              <a:t>Retail prices sometimes vary according to the location of the buyer relative to the seller. For many industries, geographic pricing policies are an important component of the price variable in the marketing mix.</a:t>
            </a:r>
          </a:p>
          <a:p>
            <a:endParaRPr lang="en-US" dirty="0">
              <a:solidFill>
                <a:srgbClr val="000000"/>
              </a:solidFill>
            </a:endParaRPr>
          </a:p>
          <a:p>
            <a:r>
              <a:rPr lang="en-US" b="1" dirty="0">
                <a:solidFill>
                  <a:srgbClr val="000000"/>
                </a:solidFill>
              </a:rPr>
              <a:t>Key Issues</a:t>
            </a:r>
          </a:p>
          <a:p>
            <a:pPr>
              <a:buFontTx/>
              <a:buChar char="•"/>
            </a:pPr>
            <a:r>
              <a:rPr lang="en-US" u="sng" dirty="0">
                <a:solidFill>
                  <a:srgbClr val="000000"/>
                </a:solidFill>
              </a:rPr>
              <a:t> F.O.B</a:t>
            </a:r>
            <a:r>
              <a:rPr lang="en-US" dirty="0">
                <a:solidFill>
                  <a:srgbClr val="000000"/>
                </a:solidFill>
              </a:rPr>
              <a:t>.: Free on board.  </a:t>
            </a:r>
          </a:p>
          <a:p>
            <a:pPr lvl="1">
              <a:buFontTx/>
              <a:buChar char="•"/>
            </a:pPr>
            <a:r>
              <a:rPr lang="en-US" dirty="0">
                <a:solidFill>
                  <a:srgbClr val="000000"/>
                </a:solidFill>
              </a:rPr>
              <a:t> The seller pays to have the product loaded on a transportation vehicle at which time the title is transferred to the buyer, who pays shipping and is responsible for the product at that point. </a:t>
            </a:r>
          </a:p>
          <a:p>
            <a:pPr lvl="1">
              <a:buFontTx/>
              <a:buChar char="•"/>
            </a:pPr>
            <a:r>
              <a:rPr lang="en-US" u="none" dirty="0">
                <a:solidFill>
                  <a:srgbClr val="000000"/>
                </a:solidFill>
              </a:rPr>
              <a:t> </a:t>
            </a:r>
            <a:r>
              <a:rPr lang="en-US" u="sng" dirty="0">
                <a:solidFill>
                  <a:srgbClr val="000000"/>
                </a:solidFill>
              </a:rPr>
              <a:t>F.O.B. pricing is easy</a:t>
            </a:r>
            <a:r>
              <a:rPr lang="en-US" dirty="0">
                <a:solidFill>
                  <a:srgbClr val="000000"/>
                </a:solidFill>
              </a:rPr>
              <a:t> for the seller but may limit the range of the market.</a:t>
            </a:r>
          </a:p>
          <a:p>
            <a:r>
              <a:rPr lang="en-US" b="1" dirty="0">
                <a:solidFill>
                  <a:srgbClr val="000000"/>
                </a:solidFill>
                <a:sym typeface="Wingdings" pitchFamily="2" charset="2"/>
              </a:rPr>
              <a:t> </a:t>
            </a:r>
            <a:r>
              <a:rPr lang="en-US" u="sng" dirty="0">
                <a:solidFill>
                  <a:srgbClr val="000000"/>
                </a:solidFill>
              </a:rPr>
              <a:t>Zone pricing smoothes delivered prices</a:t>
            </a:r>
            <a:r>
              <a:rPr lang="en-US" dirty="0">
                <a:solidFill>
                  <a:srgbClr val="000000"/>
                </a:solidFill>
              </a:rPr>
              <a:t> by applying an average freight charge to all customers in the same specified geographic area.  </a:t>
            </a:r>
          </a:p>
          <a:p>
            <a:pPr lvl="1">
              <a:buFontTx/>
              <a:buChar char="•"/>
            </a:pPr>
            <a:r>
              <a:rPr lang="en-US" dirty="0">
                <a:solidFill>
                  <a:srgbClr val="000000"/>
                </a:solidFill>
              </a:rPr>
              <a:t> This simplifies billing and helps buyers know the delivery charges in advance.</a:t>
            </a:r>
          </a:p>
          <a:p>
            <a:r>
              <a:rPr lang="en-US" b="1" dirty="0">
                <a:solidFill>
                  <a:srgbClr val="000000"/>
                </a:solidFill>
                <a:sym typeface="Wingdings" pitchFamily="2" charset="2"/>
              </a:rPr>
              <a:t> </a:t>
            </a:r>
            <a:r>
              <a:rPr lang="en-US" u="sng" dirty="0">
                <a:solidFill>
                  <a:srgbClr val="000000"/>
                </a:solidFill>
              </a:rPr>
              <a:t>Uniform delivered pricing charges one price to all buyers</a:t>
            </a:r>
            <a:r>
              <a:rPr lang="en-US" dirty="0">
                <a:solidFill>
                  <a:srgbClr val="000000"/>
                </a:solidFill>
              </a:rPr>
              <a:t>.  </a:t>
            </a:r>
          </a:p>
          <a:p>
            <a:pPr lvl="1">
              <a:buFontTx/>
              <a:buChar char="•"/>
            </a:pPr>
            <a:r>
              <a:rPr lang="en-US" dirty="0">
                <a:solidFill>
                  <a:srgbClr val="000000"/>
                </a:solidFill>
              </a:rPr>
              <a:t> In effect, all buyers are in the same “zone,” helping to open large-area markets.</a:t>
            </a:r>
          </a:p>
          <a:p>
            <a:endParaRPr lang="en-US" b="1" i="1" dirty="0">
              <a:solidFill>
                <a:srgbClr val="000000"/>
              </a:solidFill>
            </a:endParaRPr>
          </a:p>
          <a:p>
            <a:r>
              <a:rPr lang="en-US" b="1" i="1" dirty="0">
                <a:solidFill>
                  <a:srgbClr val="000000"/>
                </a:solidFill>
              </a:rPr>
              <a:t>Discussion Question: In the catalog business, uniform delivered pricing is used as a competitive tool. If all buyers pay the same delivery charge, and it also does not vary by order size, what might the effect be on order size? </a:t>
            </a:r>
          </a:p>
          <a:p>
            <a:endParaRPr lang="en-US" b="1" i="1" dirty="0">
              <a:solidFill>
                <a:srgbClr val="000000"/>
              </a:solidFill>
            </a:endParaRPr>
          </a:p>
          <a:p>
            <a:r>
              <a:rPr lang="en-US" b="1" dirty="0">
                <a:solidFill>
                  <a:srgbClr val="000000"/>
                </a:solidFill>
                <a:sym typeface="Wingdings" pitchFamily="2" charset="2"/>
              </a:rPr>
              <a:t> </a:t>
            </a:r>
            <a:r>
              <a:rPr lang="en-US" u="sng" dirty="0">
                <a:solidFill>
                  <a:srgbClr val="000000"/>
                </a:solidFill>
              </a:rPr>
              <a:t>Freight absorption pricing:</a:t>
            </a:r>
            <a:r>
              <a:rPr lang="en-US" dirty="0">
                <a:solidFill>
                  <a:srgbClr val="000000"/>
                </a:solidFill>
              </a:rPr>
              <a:t> the company pays the cost of shipping without changing the price in order to get the sale. </a:t>
            </a:r>
          </a:p>
          <a:p>
            <a:pPr lvl="1">
              <a:buFontTx/>
              <a:buChar char="•"/>
            </a:pPr>
            <a:r>
              <a:rPr lang="en-US" u="sng" dirty="0">
                <a:solidFill>
                  <a:srgbClr val="000000"/>
                </a:solidFill>
              </a:rPr>
              <a:t> Freight absorption helps a distant company to compete on equal grounds in another territory</a:t>
            </a:r>
            <a:r>
              <a:rPr lang="en-US" dirty="0">
                <a:solidFill>
                  <a:srgbClr val="000000"/>
                </a:solidFill>
              </a:rPr>
              <a:t>.</a:t>
            </a:r>
            <a:endParaRPr lang="en-US" b="1" dirty="0"/>
          </a:p>
        </p:txBody>
      </p:sp>
    </p:spTree>
    <p:extLst>
      <p:ext uri="{BB962C8B-B14F-4D97-AF65-F5344CB8AC3E}">
        <p14:creationId xmlns:p14="http://schemas.microsoft.com/office/powerpoint/2010/main" val="6225649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xfrm>
            <a:off x="503238" y="539750"/>
            <a:ext cx="3162300" cy="2373313"/>
          </a:xfrm>
          <a:ln/>
        </p:spPr>
      </p:sp>
      <p:sp>
        <p:nvSpPr>
          <p:cNvPr id="76803"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t>Checking Your Knowledge</a:t>
            </a:r>
          </a:p>
          <a:p>
            <a:r>
              <a:rPr lang="en-US" b="1" dirty="0"/>
              <a:t>Answer: E</a:t>
            </a:r>
          </a:p>
          <a:p>
            <a:r>
              <a:rPr lang="en-US" b="1" dirty="0"/>
              <a:t>Feedback: </a:t>
            </a:r>
            <a:r>
              <a:rPr lang="en-US" dirty="0"/>
              <a:t>With freight-absorption pricing, the firm absorbs the freight cost so that a firm’s delivered price meets the nearest competitor’s price. In this example, the geographic pricing policy used is the freight-absorption pricing. The best answer selection is </a:t>
            </a:r>
            <a:r>
              <a:rPr lang="en-US" b="0" dirty="0"/>
              <a:t>E.</a:t>
            </a:r>
          </a:p>
          <a:p>
            <a:endParaRPr lang="en-US" dirty="0"/>
          </a:p>
          <a:p>
            <a:pPr>
              <a:lnSpc>
                <a:spcPct val="90000"/>
              </a:lnSpc>
            </a:pPr>
            <a:endParaRPr lang="en-US" dirty="0"/>
          </a:p>
        </p:txBody>
      </p:sp>
    </p:spTree>
    <p:extLst>
      <p:ext uri="{BB962C8B-B14F-4D97-AF65-F5344CB8AC3E}">
        <p14:creationId xmlns:p14="http://schemas.microsoft.com/office/powerpoint/2010/main" val="3898089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xfrm>
            <a:off x="512763" y="539750"/>
            <a:ext cx="3241675" cy="2432050"/>
          </a:xfrm>
          <a:ln/>
        </p:spPr>
      </p:sp>
      <p:sp>
        <p:nvSpPr>
          <p:cNvPr id="61443" name="Rectangle 3"/>
          <p:cNvSpPr>
            <a:spLocks noGrp="1" noChangeArrowheads="1"/>
          </p:cNvSpPr>
          <p:nvPr>
            <p:ph type="body" idx="1"/>
          </p:nvPr>
        </p:nvSpPr>
        <p:spPr>
          <a:xfrm>
            <a:off x="192024" y="3127247"/>
            <a:ext cx="6510528" cy="5660136"/>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solidFill>
                  <a:srgbClr val="000000"/>
                </a:solidFill>
                <a:sym typeface="Wingdings" pitchFamily="2" charset="2"/>
              </a:rPr>
              <a:t>This clip highlights Valpak.  </a:t>
            </a:r>
          </a:p>
          <a:p>
            <a:endParaRPr lang="en-US" b="1" dirty="0">
              <a:solidFill>
                <a:srgbClr val="000000"/>
              </a:solidFill>
              <a:sym typeface="Wingdings" pitchFamily="2" charset="2"/>
            </a:endParaRPr>
          </a:p>
          <a:p>
            <a:r>
              <a:rPr lang="en-US" b="1" dirty="0">
                <a:solidFill>
                  <a:srgbClr val="000000"/>
                </a:solidFill>
                <a:sym typeface="Wingdings" pitchFamily="2" charset="2"/>
              </a:rPr>
              <a:t>(video length 0:30)</a:t>
            </a:r>
          </a:p>
          <a:p>
            <a:endParaRPr lang="en-US" b="1" dirty="0">
              <a:solidFill>
                <a:srgbClr val="000000"/>
              </a:solidFill>
              <a:sym typeface="Wingdings" pitchFamily="2" charset="2"/>
            </a:endParaRPr>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6241002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xfrm>
            <a:off x="503238" y="539750"/>
            <a:ext cx="3162300" cy="2373313"/>
          </a:xfrm>
          <a:ln/>
        </p:spPr>
      </p:sp>
      <p:sp>
        <p:nvSpPr>
          <p:cNvPr id="77827"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t>Checking Your Knowledge </a:t>
            </a:r>
          </a:p>
          <a:p>
            <a:r>
              <a:rPr lang="en-US" b="1" dirty="0"/>
              <a:t>Answer: A</a:t>
            </a:r>
          </a:p>
          <a:p>
            <a:r>
              <a:rPr lang="en-US" b="1" dirty="0"/>
              <a:t>Feedback</a:t>
            </a:r>
            <a:r>
              <a:rPr lang="en-US" dirty="0"/>
              <a:t>: Uniform delivered pricing can be considered the simplest geographic pricing policy because it applies the same (average) freight charge to all buyers. The best answer selection is </a:t>
            </a:r>
            <a:r>
              <a:rPr lang="en-US" b="0" dirty="0"/>
              <a:t>A.</a:t>
            </a:r>
          </a:p>
          <a:p>
            <a:endParaRPr lang="en-US" dirty="0"/>
          </a:p>
          <a:p>
            <a:pPr>
              <a:lnSpc>
                <a:spcPct val="90000"/>
              </a:lnSpc>
            </a:pPr>
            <a:endParaRPr lang="en-US" dirty="0"/>
          </a:p>
        </p:txBody>
      </p:sp>
    </p:spTree>
    <p:extLst>
      <p:ext uri="{BB962C8B-B14F-4D97-AF65-F5344CB8AC3E}">
        <p14:creationId xmlns:p14="http://schemas.microsoft.com/office/powerpoint/2010/main" val="413293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xfrm>
            <a:off x="503238" y="539750"/>
            <a:ext cx="3162300" cy="2373313"/>
          </a:xfrm>
          <a:ln/>
        </p:spPr>
      </p:sp>
      <p:sp>
        <p:nvSpPr>
          <p:cNvPr id="78851"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Summary Overview</a:t>
            </a:r>
          </a:p>
          <a:p>
            <a:r>
              <a:rPr lang="en-US" dirty="0">
                <a:solidFill>
                  <a:srgbClr val="000000"/>
                </a:solidFill>
              </a:rPr>
              <a:t>Many of the traditional views of pricing emphasize the perspective of the marketing manager. </a:t>
            </a:r>
            <a:r>
              <a:rPr lang="en-US" dirty="0">
                <a:solidFill>
                  <a:srgbClr val="000000"/>
                </a:solidFill>
                <a:latin typeface="Times New Roman" pitchFamily="18" charset="0"/>
                <a:sym typeface="Wingdings" pitchFamily="2" charset="2"/>
              </a:rPr>
              <a:t> </a:t>
            </a:r>
            <a:r>
              <a:rPr lang="en-US" dirty="0">
                <a:solidFill>
                  <a:srgbClr val="000000"/>
                </a:solidFill>
              </a:rPr>
              <a:t>However, it’s also important to </a:t>
            </a:r>
            <a:r>
              <a:rPr lang="en-US" u="sng" dirty="0">
                <a:solidFill>
                  <a:srgbClr val="000000"/>
                </a:solidFill>
              </a:rPr>
              <a:t>look at price from the customer’s viewpoint</a:t>
            </a:r>
            <a:r>
              <a:rPr lang="en-US" dirty="0">
                <a:solidFill>
                  <a:srgbClr val="000000"/>
                </a:solidFill>
              </a:rPr>
              <a:t>. </a:t>
            </a:r>
          </a:p>
          <a:p>
            <a:endParaRPr lang="en-US" b="1" dirty="0">
              <a:solidFill>
                <a:srgbClr val="000000"/>
              </a:solidFill>
            </a:endParaRPr>
          </a:p>
          <a:p>
            <a:r>
              <a:rPr lang="en-US" b="1" dirty="0">
                <a:solidFill>
                  <a:srgbClr val="000000"/>
                </a:solidFill>
              </a:rPr>
              <a:t>Key Issues</a:t>
            </a:r>
          </a:p>
          <a:p>
            <a:r>
              <a:rPr lang="en-US" b="1" dirty="0">
                <a:solidFill>
                  <a:srgbClr val="000000"/>
                </a:solidFill>
                <a:sym typeface="Wingdings" pitchFamily="2" charset="2"/>
              </a:rPr>
              <a:t> </a:t>
            </a:r>
            <a:r>
              <a:rPr lang="en-US" u="sng" dirty="0">
                <a:solidFill>
                  <a:srgbClr val="000000"/>
                </a:solidFill>
              </a:rPr>
              <a:t>Value pricing</a:t>
            </a:r>
            <a:r>
              <a:rPr lang="en-US" dirty="0">
                <a:solidFill>
                  <a:srgbClr val="000000"/>
                </a:solidFill>
              </a:rPr>
              <a:t>: setting a fair price level for a marketing mix that really gives the target market </a:t>
            </a:r>
            <a:r>
              <a:rPr lang="en-US" u="sng" dirty="0">
                <a:solidFill>
                  <a:srgbClr val="000000"/>
                </a:solidFill>
              </a:rPr>
              <a:t>superior customer value</a:t>
            </a:r>
            <a:r>
              <a:rPr lang="en-US" dirty="0">
                <a:solidFill>
                  <a:srgbClr val="000000"/>
                </a:solidFill>
              </a:rPr>
              <a:t>. </a:t>
            </a:r>
          </a:p>
          <a:p>
            <a:pPr lvl="1">
              <a:buFontTx/>
              <a:buChar char="•"/>
            </a:pPr>
            <a:r>
              <a:rPr lang="en-US" u="none" dirty="0">
                <a:solidFill>
                  <a:srgbClr val="000000"/>
                </a:solidFill>
              </a:rPr>
              <a:t> </a:t>
            </a:r>
            <a:r>
              <a:rPr lang="en-US" u="sng" dirty="0">
                <a:solidFill>
                  <a:srgbClr val="000000"/>
                </a:solidFill>
              </a:rPr>
              <a:t>There are price choices in most markets</a:t>
            </a:r>
            <a:r>
              <a:rPr lang="en-US" dirty="0">
                <a:solidFill>
                  <a:srgbClr val="000000"/>
                </a:solidFill>
              </a:rPr>
              <a:t>. </a:t>
            </a:r>
          </a:p>
          <a:p>
            <a:pPr lvl="1">
              <a:buFontTx/>
              <a:buChar char="•"/>
            </a:pPr>
            <a:r>
              <a:rPr lang="en-US" dirty="0">
                <a:solidFill>
                  <a:srgbClr val="000000"/>
                </a:solidFill>
              </a:rPr>
              <a:t> The focus of value pricing is on the customer’s requirements</a:t>
            </a:r>
            <a:r>
              <a:rPr lang="en-US" dirty="0"/>
              <a:t>—</a:t>
            </a:r>
            <a:r>
              <a:rPr lang="en-US" dirty="0">
                <a:solidFill>
                  <a:srgbClr val="000000"/>
                </a:solidFill>
              </a:rPr>
              <a:t>and how the whole marketing mix meets those needs.  </a:t>
            </a:r>
          </a:p>
          <a:p>
            <a:pPr lvl="1">
              <a:buFontTx/>
              <a:buChar char="•"/>
            </a:pPr>
            <a:r>
              <a:rPr lang="en-US" dirty="0">
                <a:solidFill>
                  <a:srgbClr val="000000"/>
                </a:solidFill>
              </a:rPr>
              <a:t> Value pricers try to give the customer pleasant surprises because they increase value and build customer loyalty.</a:t>
            </a:r>
          </a:p>
          <a:p>
            <a:endParaRPr lang="en-US" b="1" i="1" dirty="0">
              <a:solidFill>
                <a:srgbClr val="000000"/>
              </a:solidFill>
            </a:endParaRPr>
          </a:p>
          <a:p>
            <a:r>
              <a:rPr lang="en-US" b="1" i="1" dirty="0">
                <a:solidFill>
                  <a:srgbClr val="000000"/>
                </a:solidFill>
              </a:rPr>
              <a:t>Discussion Question: Can you provide examples of receiving these pleasant surprises from a firm, thus increasing the value of the firm and its products in your eyes?</a:t>
            </a:r>
          </a:p>
          <a:p>
            <a:endParaRPr lang="en-US" b="1" i="1" dirty="0">
              <a:solidFill>
                <a:srgbClr val="000000"/>
              </a:solidFill>
            </a:endParaRPr>
          </a:p>
          <a:p>
            <a:r>
              <a:rPr lang="en-US" b="1" dirty="0">
                <a:solidFill>
                  <a:srgbClr val="000000"/>
                </a:solidFill>
                <a:sym typeface="Wingdings" pitchFamily="2" charset="2"/>
              </a:rPr>
              <a:t> </a:t>
            </a:r>
            <a:r>
              <a:rPr lang="en-US" u="sng" dirty="0">
                <a:solidFill>
                  <a:srgbClr val="000000"/>
                </a:solidFill>
              </a:rPr>
              <a:t>Value pricers define the target market and the competition</a:t>
            </a:r>
            <a:r>
              <a:rPr lang="en-US" dirty="0">
                <a:solidFill>
                  <a:srgbClr val="000000"/>
                </a:solidFill>
              </a:rPr>
              <a:t>.  </a:t>
            </a:r>
          </a:p>
          <a:p>
            <a:pPr lvl="1">
              <a:buFontTx/>
              <a:buChar char="•"/>
            </a:pPr>
            <a:r>
              <a:rPr lang="en-US" dirty="0">
                <a:solidFill>
                  <a:srgbClr val="000000"/>
                </a:solidFill>
              </a:rPr>
              <a:t>For example, people may want low prices or exceptional personal service.</a:t>
            </a:r>
          </a:p>
          <a:p>
            <a:pPr lvl="1">
              <a:buFontTx/>
              <a:buChar char="•"/>
            </a:pPr>
            <a:r>
              <a:rPr lang="en-US" dirty="0">
                <a:solidFill>
                  <a:srgbClr val="000000"/>
                </a:solidFill>
              </a:rPr>
              <a:t>The market structure and dynamics mean that </a:t>
            </a:r>
            <a:r>
              <a:rPr lang="en-US" u="sng" dirty="0">
                <a:solidFill>
                  <a:srgbClr val="000000"/>
                </a:solidFill>
              </a:rPr>
              <a:t>meeting competitors’ prices may be necessary</a:t>
            </a:r>
            <a:r>
              <a:rPr lang="en-US" dirty="0">
                <a:solidFill>
                  <a:srgbClr val="000000"/>
                </a:solidFill>
              </a:rPr>
              <a:t>—especially in an oligopoly, </a:t>
            </a:r>
            <a:r>
              <a:rPr lang="en-US" u="sng" dirty="0">
                <a:solidFill>
                  <a:srgbClr val="000000"/>
                </a:solidFill>
              </a:rPr>
              <a:t>where there may be little choice</a:t>
            </a:r>
            <a:r>
              <a:rPr lang="en-US" u="none" dirty="0">
                <a:solidFill>
                  <a:srgbClr val="000000"/>
                </a:solidFill>
              </a:rPr>
              <a:t>. In</a:t>
            </a:r>
            <a:r>
              <a:rPr lang="en-US" u="none" baseline="0" dirty="0">
                <a:solidFill>
                  <a:srgbClr val="000000"/>
                </a:solidFill>
              </a:rPr>
              <a:t> addition </a:t>
            </a:r>
            <a:r>
              <a:rPr lang="en-US" u="sng" baseline="0" dirty="0">
                <a:solidFill>
                  <a:srgbClr val="000000"/>
                </a:solidFill>
              </a:rPr>
              <a:t>differentiation may be necessary.</a:t>
            </a:r>
            <a:endParaRPr lang="en-US" u="sng" dirty="0">
              <a:solidFill>
                <a:srgbClr val="000000"/>
              </a:solidFill>
            </a:endParaRPr>
          </a:p>
          <a:p>
            <a:r>
              <a:rPr lang="en-US" b="1" dirty="0">
                <a:solidFill>
                  <a:srgbClr val="000000"/>
                </a:solidFill>
                <a:sym typeface="Wingdings" pitchFamily="2" charset="2"/>
              </a:rPr>
              <a:t> </a:t>
            </a:r>
            <a:r>
              <a:rPr lang="en-US" u="sng" dirty="0">
                <a:solidFill>
                  <a:srgbClr val="000000"/>
                </a:solidFill>
              </a:rPr>
              <a:t>Value pricing fits with strategy planning</a:t>
            </a:r>
            <a:r>
              <a:rPr lang="en-US" dirty="0">
                <a:solidFill>
                  <a:srgbClr val="000000"/>
                </a:solidFill>
              </a:rPr>
              <a:t>. </a:t>
            </a:r>
          </a:p>
          <a:p>
            <a:pPr lvl="1">
              <a:buFontTx/>
              <a:buChar char="•"/>
            </a:pPr>
            <a:r>
              <a:rPr lang="en-US" dirty="0">
                <a:solidFill>
                  <a:srgbClr val="000000"/>
                </a:solidFill>
              </a:rPr>
              <a:t> It expands the definition of price beyond money and links it with customer-oriented value. That way the desired value is what is actually received.</a:t>
            </a:r>
          </a:p>
        </p:txBody>
      </p:sp>
    </p:spTree>
    <p:extLst>
      <p:ext uri="{BB962C8B-B14F-4D97-AF65-F5344CB8AC3E}">
        <p14:creationId xmlns:p14="http://schemas.microsoft.com/office/powerpoint/2010/main" val="11212038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503238" y="539750"/>
            <a:ext cx="3162300" cy="2373313"/>
          </a:xfrm>
          <a:ln/>
        </p:spPr>
      </p:sp>
      <p:sp>
        <p:nvSpPr>
          <p:cNvPr id="80899"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Summary Overview</a:t>
            </a:r>
          </a:p>
          <a:p>
            <a:r>
              <a:rPr lang="en-US" dirty="0"/>
              <a:t>Some pricing decisions are limited by government legislation.</a:t>
            </a:r>
          </a:p>
          <a:p>
            <a:endParaRPr lang="en-US" b="1" dirty="0"/>
          </a:p>
          <a:p>
            <a:r>
              <a:rPr lang="en-US" b="1" dirty="0"/>
              <a:t>Key Issues</a:t>
            </a:r>
          </a:p>
          <a:p>
            <a:pPr>
              <a:buFontTx/>
              <a:buChar char="•"/>
            </a:pPr>
            <a:r>
              <a:rPr lang="en-US" u="sng" dirty="0">
                <a:solidFill>
                  <a:srgbClr val="000000"/>
                </a:solidFill>
              </a:rPr>
              <a:t> Minimum prices are sometimes controlled</a:t>
            </a:r>
            <a:r>
              <a:rPr lang="en-US" dirty="0">
                <a:solidFill>
                  <a:srgbClr val="000000"/>
                </a:solidFill>
              </a:rPr>
              <a:t>. </a:t>
            </a:r>
          </a:p>
          <a:p>
            <a:pPr lvl="1">
              <a:buFontTx/>
              <a:buChar char="•"/>
            </a:pPr>
            <a:r>
              <a:rPr lang="en-US" u="sng" dirty="0">
                <a:solidFill>
                  <a:srgbClr val="000000"/>
                </a:solidFill>
              </a:rPr>
              <a:t> Unfair trade practice acts</a:t>
            </a:r>
            <a:r>
              <a:rPr lang="en-US" dirty="0">
                <a:solidFill>
                  <a:srgbClr val="000000"/>
                </a:solidFill>
              </a:rPr>
              <a:t>: put a lower limit on prices, especially at the wholesale and retail levels. </a:t>
            </a:r>
          </a:p>
          <a:p>
            <a:pPr lvl="2">
              <a:buFontTx/>
              <a:buChar char="•"/>
            </a:pPr>
            <a:r>
              <a:rPr lang="en-US" dirty="0">
                <a:solidFill>
                  <a:srgbClr val="000000"/>
                </a:solidFill>
              </a:rPr>
              <a:t>These acts protect the viability of certain types of intermediaries, and indirectly benefit the consumer by providing more choices.</a:t>
            </a:r>
          </a:p>
          <a:p>
            <a:pPr lvl="1"/>
            <a:r>
              <a:rPr lang="en-US" b="1" dirty="0">
                <a:solidFill>
                  <a:srgbClr val="000000"/>
                </a:solidFill>
                <a:sym typeface="Wingdings" pitchFamily="2" charset="2"/>
              </a:rPr>
              <a:t> </a:t>
            </a:r>
            <a:r>
              <a:rPr lang="en-US" u="sng" dirty="0">
                <a:solidFill>
                  <a:srgbClr val="000000"/>
                </a:solidFill>
              </a:rPr>
              <a:t>Dumping</a:t>
            </a:r>
            <a:r>
              <a:rPr lang="en-US" dirty="0">
                <a:solidFill>
                  <a:srgbClr val="000000"/>
                </a:solidFill>
              </a:rPr>
              <a:t> is pricing a product sold in a foreign market below the cost of producing it in its domestic market. </a:t>
            </a:r>
          </a:p>
          <a:p>
            <a:pPr lvl="2">
              <a:buFontTx/>
              <a:buChar char="•"/>
            </a:pPr>
            <a:r>
              <a:rPr lang="en-US" dirty="0">
                <a:solidFill>
                  <a:srgbClr val="000000"/>
                </a:solidFill>
              </a:rPr>
              <a:t>Antidumping laws protect domestic producers from foreign competition.</a:t>
            </a:r>
          </a:p>
          <a:p>
            <a:pPr>
              <a:buFontTx/>
              <a:buChar char="•"/>
            </a:pPr>
            <a:r>
              <a:rPr lang="en-US" u="sng" dirty="0">
                <a:solidFill>
                  <a:srgbClr val="000000"/>
                </a:solidFill>
              </a:rPr>
              <a:t> Regulators can set prices.</a:t>
            </a:r>
            <a:endParaRPr lang="en-US" dirty="0">
              <a:solidFill>
                <a:srgbClr val="000000"/>
              </a:solidFill>
            </a:endParaRPr>
          </a:p>
          <a:p>
            <a:r>
              <a:rPr lang="en-US" b="1" dirty="0">
                <a:solidFill>
                  <a:srgbClr val="000000"/>
                </a:solidFill>
                <a:sym typeface="Wingdings" pitchFamily="2" charset="2"/>
              </a:rPr>
              <a:t> </a:t>
            </a:r>
            <a:r>
              <a:rPr lang="en-US" u="sng" dirty="0">
                <a:solidFill>
                  <a:srgbClr val="000000"/>
                </a:solidFill>
              </a:rPr>
              <a:t>You can’t lie about prices</a:t>
            </a:r>
            <a:r>
              <a:rPr lang="en-US" dirty="0">
                <a:solidFill>
                  <a:srgbClr val="000000"/>
                </a:solidFill>
              </a:rPr>
              <a:t>. </a:t>
            </a:r>
            <a:r>
              <a:rPr lang="en-US" u="sng" dirty="0">
                <a:solidFill>
                  <a:srgbClr val="000000"/>
                </a:solidFill>
              </a:rPr>
              <a:t>Phony list prices</a:t>
            </a:r>
            <a:r>
              <a:rPr lang="en-US" dirty="0">
                <a:solidFill>
                  <a:srgbClr val="000000"/>
                </a:solidFill>
              </a:rPr>
              <a:t>: prices shown to consumers to suggest that the price has been discounted from list. </a:t>
            </a:r>
          </a:p>
          <a:p>
            <a:pPr>
              <a:buFontTx/>
              <a:buChar char="•"/>
            </a:pPr>
            <a:r>
              <a:rPr lang="en-US" dirty="0">
                <a:solidFill>
                  <a:srgbClr val="000000"/>
                </a:solidFill>
              </a:rPr>
              <a:t> In the United</a:t>
            </a:r>
            <a:r>
              <a:rPr lang="en-US" baseline="0" dirty="0">
                <a:solidFill>
                  <a:srgbClr val="000000"/>
                </a:solidFill>
              </a:rPr>
              <a:t> States</a:t>
            </a:r>
            <a:r>
              <a:rPr lang="en-US" dirty="0">
                <a:solidFill>
                  <a:srgbClr val="000000"/>
                </a:solidFill>
              </a:rPr>
              <a:t>, the Federal Trade Commission (FTC) tries to stop this practice, using the </a:t>
            </a:r>
            <a:r>
              <a:rPr lang="en-US" u="sng" dirty="0">
                <a:solidFill>
                  <a:srgbClr val="000000"/>
                </a:solidFill>
              </a:rPr>
              <a:t>Wheeler-Lea Amendment</a:t>
            </a:r>
            <a:r>
              <a:rPr lang="en-US" dirty="0">
                <a:solidFill>
                  <a:srgbClr val="000000"/>
                </a:solidFill>
              </a:rPr>
              <a:t>, which bans “unfair or deceptive acts in commerce.”</a:t>
            </a:r>
          </a:p>
          <a:p>
            <a:endParaRPr lang="en-US" b="1" i="1" dirty="0">
              <a:solidFill>
                <a:srgbClr val="000000"/>
              </a:solidFill>
            </a:endParaRPr>
          </a:p>
          <a:p>
            <a:r>
              <a:rPr lang="en-US" b="1" i="1" dirty="0">
                <a:solidFill>
                  <a:srgbClr val="000000"/>
                </a:solidFill>
              </a:rPr>
              <a:t>Discussion Question: Why do phony list prices still exist, if they are illegal?</a:t>
            </a:r>
          </a:p>
          <a:p>
            <a:pPr>
              <a:buFontTx/>
              <a:buChar char="•"/>
            </a:pPr>
            <a:endParaRPr lang="en-US" u="sng" dirty="0">
              <a:solidFill>
                <a:srgbClr val="000000"/>
              </a:solidFill>
            </a:endParaRPr>
          </a:p>
          <a:p>
            <a:r>
              <a:rPr lang="en-US" b="1" dirty="0">
                <a:solidFill>
                  <a:srgbClr val="000000"/>
                </a:solidFill>
                <a:sym typeface="Wingdings" pitchFamily="2" charset="2"/>
              </a:rPr>
              <a:t> </a:t>
            </a:r>
            <a:r>
              <a:rPr lang="en-US" u="sng" dirty="0">
                <a:solidFill>
                  <a:srgbClr val="000000"/>
                </a:solidFill>
              </a:rPr>
              <a:t>Price fixing</a:t>
            </a:r>
            <a:r>
              <a:rPr lang="en-US" dirty="0">
                <a:solidFill>
                  <a:srgbClr val="000000"/>
                </a:solidFill>
              </a:rPr>
              <a:t>: competitors getting together to raise, lower, or stabilize prices. It is considered conspiracy under the FTC Act and the Sherman Act. </a:t>
            </a:r>
            <a:r>
              <a:rPr lang="en-US" u="sng" dirty="0">
                <a:solidFill>
                  <a:srgbClr val="000000"/>
                </a:solidFill>
              </a:rPr>
              <a:t>Price fixing is illegal—you could go to jail</a:t>
            </a:r>
            <a:r>
              <a:rPr lang="en-US" dirty="0">
                <a:solidFill>
                  <a:srgbClr val="000000"/>
                </a:solidFill>
              </a:rPr>
              <a:t>!</a:t>
            </a:r>
          </a:p>
          <a:p>
            <a:pPr>
              <a:buFontTx/>
              <a:buChar char="•"/>
            </a:pPr>
            <a:r>
              <a:rPr lang="en-US" u="sng" dirty="0">
                <a:solidFill>
                  <a:srgbClr val="000000"/>
                </a:solidFill>
              </a:rPr>
              <a:t> Producers may set minimum retail prices</a:t>
            </a:r>
            <a:r>
              <a:rPr lang="en-US" dirty="0">
                <a:solidFill>
                  <a:srgbClr val="000000"/>
                </a:solidFill>
              </a:rPr>
              <a:t>. Manufacturers usually suggest a retail list price and leave it up to the retailers to decide what to charge in local markets.</a:t>
            </a:r>
            <a:endParaRPr lang="en-US" dirty="0"/>
          </a:p>
        </p:txBody>
      </p:sp>
    </p:spTree>
    <p:extLst>
      <p:ext uri="{BB962C8B-B14F-4D97-AF65-F5344CB8AC3E}">
        <p14:creationId xmlns:p14="http://schemas.microsoft.com/office/powerpoint/2010/main" val="4255402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xfrm>
            <a:off x="503238" y="539750"/>
            <a:ext cx="3162300" cy="2373313"/>
          </a:xfrm>
          <a:ln/>
        </p:spPr>
      </p:sp>
      <p:sp>
        <p:nvSpPr>
          <p:cNvPr id="81923"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Summary Overview</a:t>
            </a:r>
          </a:p>
          <a:p>
            <a:r>
              <a:rPr lang="en-US" dirty="0">
                <a:solidFill>
                  <a:srgbClr val="000000"/>
                </a:solidFill>
              </a:rPr>
              <a:t>Price level and price flexibility policies can lead to price discrimination. </a:t>
            </a:r>
          </a:p>
          <a:p>
            <a:endParaRPr lang="en-US" b="1" dirty="0">
              <a:solidFill>
                <a:srgbClr val="000000"/>
              </a:solidFill>
            </a:endParaRPr>
          </a:p>
          <a:p>
            <a:r>
              <a:rPr lang="en-US" b="1" dirty="0">
                <a:solidFill>
                  <a:srgbClr val="000000"/>
                </a:solidFill>
              </a:rPr>
              <a:t>Key Issues</a:t>
            </a:r>
          </a:p>
          <a:p>
            <a:pPr>
              <a:buFontTx/>
              <a:buChar char="•"/>
            </a:pPr>
            <a:r>
              <a:rPr lang="en-US" u="sng" dirty="0">
                <a:solidFill>
                  <a:srgbClr val="000000"/>
                </a:solidFill>
              </a:rPr>
              <a:t> U.S. antimonopoly laws, such as the Robinson-Patman Act, ban price discrimination</a:t>
            </a:r>
            <a:r>
              <a:rPr lang="en-US" dirty="0">
                <a:solidFill>
                  <a:srgbClr val="000000"/>
                </a:solidFill>
              </a:rPr>
              <a:t>—selling the same products to different buyers at different prices--IF it injures competition. Differences in price have to be based on cost differences or the need to meet competition. </a:t>
            </a:r>
          </a:p>
          <a:p>
            <a:r>
              <a:rPr lang="en-US" b="1" dirty="0">
                <a:solidFill>
                  <a:srgbClr val="000000"/>
                </a:solidFill>
                <a:sym typeface="Wingdings" pitchFamily="2" charset="2"/>
              </a:rPr>
              <a:t> </a:t>
            </a:r>
            <a:r>
              <a:rPr lang="en-US" dirty="0">
                <a:solidFill>
                  <a:srgbClr val="000000"/>
                </a:solidFill>
              </a:rPr>
              <a:t>Robinson-Patman permits charging different prices for similar products if they are not of “</a:t>
            </a:r>
            <a:r>
              <a:rPr lang="en-US" u="sng" dirty="0">
                <a:solidFill>
                  <a:srgbClr val="000000"/>
                </a:solidFill>
              </a:rPr>
              <a:t>like grade and quality.” But what does this mean</a:t>
            </a:r>
            <a:r>
              <a:rPr lang="en-US" dirty="0">
                <a:solidFill>
                  <a:srgbClr val="000000"/>
                </a:solidFill>
              </a:rPr>
              <a:t>? The FTC says that if the physical characteristics of products are similar, then they are of like grade and quality. Therefore, producers wanting to sell several brands at different prices should probably build in physical or other differences that are really useful.</a:t>
            </a:r>
          </a:p>
          <a:p>
            <a:r>
              <a:rPr lang="en-US" b="1" dirty="0">
                <a:solidFill>
                  <a:srgbClr val="000000"/>
                </a:solidFill>
                <a:sym typeface="Wingdings" pitchFamily="2" charset="2"/>
              </a:rPr>
              <a:t> </a:t>
            </a:r>
            <a:r>
              <a:rPr lang="en-US" dirty="0">
                <a:solidFill>
                  <a:srgbClr val="000000"/>
                </a:solidFill>
              </a:rPr>
              <a:t>Robinson-Patman allows some price differences based on cost, such as quantity discounts. </a:t>
            </a:r>
            <a:r>
              <a:rPr lang="en-US" u="sng" dirty="0">
                <a:solidFill>
                  <a:srgbClr val="000000"/>
                </a:solidFill>
              </a:rPr>
              <a:t>Can cost analysis justify price differences</a:t>
            </a:r>
            <a:r>
              <a:rPr lang="en-US" dirty="0">
                <a:solidFill>
                  <a:srgbClr val="000000"/>
                </a:solidFill>
              </a:rPr>
              <a:t>? Yes, but the justification must be developed before setting different prices.</a:t>
            </a:r>
          </a:p>
          <a:p>
            <a:r>
              <a:rPr lang="en-US" b="1" dirty="0">
                <a:solidFill>
                  <a:srgbClr val="000000"/>
                </a:solidFill>
                <a:sym typeface="Wingdings" pitchFamily="2" charset="2"/>
              </a:rPr>
              <a:t> </a:t>
            </a:r>
            <a:r>
              <a:rPr lang="en-US" u="sng" dirty="0">
                <a:solidFill>
                  <a:srgbClr val="000000"/>
                </a:solidFill>
              </a:rPr>
              <a:t>Can a seller legally meet price cuts</a:t>
            </a:r>
            <a:r>
              <a:rPr lang="en-US" dirty="0">
                <a:solidFill>
                  <a:srgbClr val="000000"/>
                </a:solidFill>
              </a:rPr>
              <a:t> made by a competitor? Yes, if it is done in good faith.</a:t>
            </a:r>
          </a:p>
          <a:p>
            <a:r>
              <a:rPr lang="en-US" b="1" dirty="0">
                <a:solidFill>
                  <a:srgbClr val="000000"/>
                </a:solidFill>
                <a:sym typeface="Wingdings" pitchFamily="2" charset="2"/>
              </a:rPr>
              <a:t> </a:t>
            </a:r>
            <a:r>
              <a:rPr lang="en-US" dirty="0">
                <a:solidFill>
                  <a:srgbClr val="000000"/>
                </a:solidFill>
              </a:rPr>
              <a:t>If allowances and special promotion aids are not made available to all customers on proportionately equal terms, these </a:t>
            </a:r>
            <a:r>
              <a:rPr lang="en-US" u="sng" dirty="0">
                <a:solidFill>
                  <a:srgbClr val="000000"/>
                </a:solidFill>
              </a:rPr>
              <a:t>special promotions might not be allowed</a:t>
            </a:r>
            <a:r>
              <a:rPr lang="en-US" dirty="0">
                <a:solidFill>
                  <a:srgbClr val="000000"/>
                </a:solidFill>
              </a:rPr>
              <a:t>.</a:t>
            </a:r>
          </a:p>
          <a:p>
            <a:endParaRPr lang="en-US" b="1" i="1" dirty="0">
              <a:solidFill>
                <a:srgbClr val="000000"/>
              </a:solidFill>
            </a:endParaRPr>
          </a:p>
          <a:p>
            <a:r>
              <a:rPr lang="en-US" b="1" i="1" dirty="0">
                <a:solidFill>
                  <a:srgbClr val="000000"/>
                </a:solidFill>
              </a:rPr>
              <a:t>Discussion Question: What could happen if this rule did not exist?</a:t>
            </a:r>
          </a:p>
          <a:p>
            <a:endParaRPr lang="en-US" u="sng" dirty="0">
              <a:solidFill>
                <a:srgbClr val="000000"/>
              </a:solidFill>
            </a:endParaRPr>
          </a:p>
          <a:p>
            <a:r>
              <a:rPr lang="en-US" u="sng" dirty="0">
                <a:solidFill>
                  <a:srgbClr val="000000"/>
                </a:solidFill>
              </a:rPr>
              <a:t>How can marketers avoid discriminating illegally</a:t>
            </a:r>
            <a:r>
              <a:rPr lang="en-US" dirty="0">
                <a:solidFill>
                  <a:srgbClr val="000000"/>
                </a:solidFill>
              </a:rPr>
              <a:t>? The best advice is to be on sound legal footing through consultation with an attorney.</a:t>
            </a:r>
          </a:p>
        </p:txBody>
      </p:sp>
    </p:spTree>
    <p:extLst>
      <p:ext uri="{BB962C8B-B14F-4D97-AF65-F5344CB8AC3E}">
        <p14:creationId xmlns:p14="http://schemas.microsoft.com/office/powerpoint/2010/main" val="5354233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xfrm>
            <a:off x="503238" y="539750"/>
            <a:ext cx="3162300" cy="2373313"/>
          </a:xfrm>
          <a:ln/>
        </p:spPr>
      </p:sp>
      <p:sp>
        <p:nvSpPr>
          <p:cNvPr id="84995" name="Notes Placeholder 2"/>
          <p:cNvSpPr>
            <a:spLocks noGrp="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pPr>
            <a:r>
              <a:rPr lang="en-US" b="1" dirty="0"/>
              <a:t>Summary Overview</a:t>
            </a:r>
          </a:p>
          <a:p>
            <a:pPr>
              <a:lnSpc>
                <a:spcPct val="80000"/>
              </a:lnSpc>
            </a:pPr>
            <a:r>
              <a:rPr lang="en-US" dirty="0"/>
              <a:t>These are key terms you should be familiar with based upon the material in this presentation.</a:t>
            </a:r>
          </a:p>
          <a:p>
            <a:pPr>
              <a:lnSpc>
                <a:spcPct val="80000"/>
              </a:lnSpc>
            </a:pPr>
            <a:endParaRPr lang="en-US" b="1" dirty="0"/>
          </a:p>
          <a:p>
            <a:pPr>
              <a:lnSpc>
                <a:spcPct val="80000"/>
              </a:lnSpc>
            </a:pPr>
            <a:r>
              <a:rPr lang="en-US" b="1" dirty="0"/>
              <a:t>Key Issues</a:t>
            </a:r>
          </a:p>
          <a:p>
            <a:pPr>
              <a:lnSpc>
                <a:spcPct val="80000"/>
              </a:lnSpc>
            </a:pPr>
            <a:r>
              <a:rPr lang="en-US" u="sng" dirty="0"/>
              <a:t>Price</a:t>
            </a:r>
            <a:r>
              <a:rPr lang="en-US" dirty="0"/>
              <a:t>: the amount of money that is charged for "something" of value.</a:t>
            </a:r>
          </a:p>
          <a:p>
            <a:pPr>
              <a:lnSpc>
                <a:spcPct val="80000"/>
              </a:lnSpc>
            </a:pPr>
            <a:r>
              <a:rPr lang="en-US" u="sng" dirty="0"/>
              <a:t>Target return objective</a:t>
            </a:r>
            <a:r>
              <a:rPr lang="en-US" dirty="0"/>
              <a:t>: a specific level of profit as an objective.</a:t>
            </a:r>
          </a:p>
          <a:p>
            <a:pPr>
              <a:lnSpc>
                <a:spcPct val="80000"/>
              </a:lnSpc>
            </a:pPr>
            <a:r>
              <a:rPr lang="en-US" u="sng" dirty="0"/>
              <a:t>Profit maximization objective</a:t>
            </a:r>
            <a:r>
              <a:rPr lang="en-US" dirty="0"/>
              <a:t>: an objective to get as much profit as possible.</a:t>
            </a:r>
          </a:p>
          <a:p>
            <a:pPr>
              <a:lnSpc>
                <a:spcPct val="80000"/>
              </a:lnSpc>
            </a:pPr>
            <a:r>
              <a:rPr lang="en-US" u="sng" dirty="0"/>
              <a:t>Sales‑oriented objective</a:t>
            </a:r>
            <a:r>
              <a:rPr lang="en-US" dirty="0"/>
              <a:t>: an objective to get some level of unit sales, dollar sales, or share of market‑‑without referring to profit.</a:t>
            </a:r>
          </a:p>
          <a:p>
            <a:pPr>
              <a:lnSpc>
                <a:spcPct val="80000"/>
              </a:lnSpc>
            </a:pPr>
            <a:r>
              <a:rPr lang="en-US" u="sng" dirty="0"/>
              <a:t>Status quo objectives</a:t>
            </a:r>
            <a:r>
              <a:rPr lang="en-US" dirty="0"/>
              <a:t>: "don't-rock-the-pricing-boat" objectives,</a:t>
            </a:r>
          </a:p>
          <a:p>
            <a:pPr>
              <a:lnSpc>
                <a:spcPct val="80000"/>
              </a:lnSpc>
            </a:pPr>
            <a:r>
              <a:rPr lang="en-US" u="sng" dirty="0"/>
              <a:t>Nonprice competition</a:t>
            </a:r>
            <a:r>
              <a:rPr lang="en-US" dirty="0"/>
              <a:t>: aggressive action on one or more of the Ps other than Price.</a:t>
            </a:r>
          </a:p>
          <a:p>
            <a:pPr>
              <a:lnSpc>
                <a:spcPct val="80000"/>
              </a:lnSpc>
            </a:pPr>
            <a:r>
              <a:rPr lang="en-US" u="sng" dirty="0"/>
              <a:t>Administered prices</a:t>
            </a:r>
            <a:r>
              <a:rPr lang="en-US" dirty="0"/>
              <a:t>: consciously set prices aimed at reaching the firm's objectives.</a:t>
            </a:r>
          </a:p>
          <a:p>
            <a:pPr>
              <a:lnSpc>
                <a:spcPct val="80000"/>
              </a:lnSpc>
            </a:pPr>
            <a:r>
              <a:rPr lang="en-US" u="sng" dirty="0"/>
              <a:t>One‑price policy</a:t>
            </a:r>
            <a:r>
              <a:rPr lang="en-US" dirty="0"/>
              <a:t>: offering the same price to all customers who purchase products under essentially the same conditions and in the same quantities.</a:t>
            </a:r>
          </a:p>
          <a:p>
            <a:pPr>
              <a:lnSpc>
                <a:spcPct val="80000"/>
              </a:lnSpc>
            </a:pPr>
            <a:r>
              <a:rPr lang="en-US" u="sng" dirty="0"/>
              <a:t>Flexible‑price policy</a:t>
            </a:r>
            <a:r>
              <a:rPr lang="en-US" dirty="0"/>
              <a:t>: offering the same product and quantities to different customers at different prices.</a:t>
            </a:r>
          </a:p>
          <a:p>
            <a:pPr marL="0" marR="0" indent="0" algn="l" defTabSz="914400" rtl="0" eaLnBrk="0" fontAlgn="base" latinLnBrk="0" hangingPunct="0">
              <a:lnSpc>
                <a:spcPct val="80000"/>
              </a:lnSpc>
              <a:spcBef>
                <a:spcPct val="30000"/>
              </a:spcBef>
              <a:spcAft>
                <a:spcPct val="0"/>
              </a:spcAft>
              <a:buClrTx/>
              <a:buSzTx/>
              <a:buFontTx/>
              <a:buNone/>
              <a:tabLst/>
              <a:defRPr/>
            </a:pPr>
            <a:r>
              <a:rPr lang="en-US" u="sng" dirty="0"/>
              <a:t>Dynamic</a:t>
            </a:r>
            <a:r>
              <a:rPr lang="en-US" u="sng" baseline="0" dirty="0"/>
              <a:t> pricing</a:t>
            </a:r>
            <a:r>
              <a:rPr lang="en-US" dirty="0"/>
              <a:t>: p</a:t>
            </a:r>
            <a:r>
              <a:rPr lang="en-US" sz="1200" b="0" i="0" kern="1200" dirty="0">
                <a:solidFill>
                  <a:schemeClr val="tx1"/>
                </a:solidFill>
                <a:effectLst/>
                <a:latin typeface="Arial" charset="0"/>
                <a:ea typeface="+mn-ea"/>
                <a:cs typeface="Arial" charset="0"/>
              </a:rPr>
              <a:t>ricing products at a particular customer’s perceived ability to pay</a:t>
            </a:r>
            <a:r>
              <a:rPr lang="en-US" dirty="0"/>
              <a:t>.</a:t>
            </a:r>
          </a:p>
          <a:p>
            <a:pPr>
              <a:lnSpc>
                <a:spcPct val="80000"/>
              </a:lnSpc>
            </a:pPr>
            <a:r>
              <a:rPr lang="en-US" u="sng" dirty="0"/>
              <a:t>Skimming price policy</a:t>
            </a:r>
            <a:r>
              <a:rPr lang="en-US" dirty="0"/>
              <a:t>: trying to sell the top of the market—the top of the demand curve—at a high price before aiming at more price-sensitive customers.</a:t>
            </a:r>
          </a:p>
          <a:p>
            <a:pPr>
              <a:lnSpc>
                <a:spcPct val="80000"/>
              </a:lnSpc>
            </a:pPr>
            <a:r>
              <a:rPr lang="en-US" u="sng" dirty="0"/>
              <a:t>Penetration pricing policy</a:t>
            </a:r>
            <a:r>
              <a:rPr lang="en-US" dirty="0"/>
              <a:t>: trying to sell the whole market at one low price.</a:t>
            </a:r>
          </a:p>
          <a:p>
            <a:pPr>
              <a:lnSpc>
                <a:spcPct val="80000"/>
              </a:lnSpc>
            </a:pPr>
            <a:r>
              <a:rPr lang="en-US" u="sng" dirty="0"/>
              <a:t>Introductory price dealing</a:t>
            </a:r>
            <a:r>
              <a:rPr lang="en-US" dirty="0"/>
              <a:t>: temporary price cuts to speed new products into a market.</a:t>
            </a:r>
          </a:p>
          <a:p>
            <a:pPr>
              <a:lnSpc>
                <a:spcPct val="80000"/>
              </a:lnSpc>
            </a:pPr>
            <a:r>
              <a:rPr lang="en-US" u="sng" dirty="0"/>
              <a:t>Basic list prices</a:t>
            </a:r>
            <a:r>
              <a:rPr lang="en-US" dirty="0"/>
              <a:t>: the prices that final customers or users are normally asked to pay for products.</a:t>
            </a:r>
          </a:p>
          <a:p>
            <a:pPr>
              <a:lnSpc>
                <a:spcPct val="80000"/>
              </a:lnSpc>
            </a:pPr>
            <a:endParaRPr lang="en-US" dirty="0"/>
          </a:p>
        </p:txBody>
      </p:sp>
    </p:spTree>
    <p:extLst>
      <p:ext uri="{BB962C8B-B14F-4D97-AF65-F5344CB8AC3E}">
        <p14:creationId xmlns:p14="http://schemas.microsoft.com/office/powerpoint/2010/main" val="4937979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xfrm>
            <a:off x="503238" y="539750"/>
            <a:ext cx="3162300" cy="2373313"/>
          </a:xfrm>
          <a:ln/>
        </p:spPr>
      </p:sp>
      <p:sp>
        <p:nvSpPr>
          <p:cNvPr id="86019" name="Notes Placeholder 2"/>
          <p:cNvSpPr>
            <a:spLocks noGrp="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pPr>
            <a:r>
              <a:rPr lang="en-US" sz="1100" b="1" dirty="0"/>
              <a:t>Summary Overview</a:t>
            </a:r>
          </a:p>
          <a:p>
            <a:pPr>
              <a:lnSpc>
                <a:spcPct val="80000"/>
              </a:lnSpc>
            </a:pPr>
            <a:r>
              <a:rPr lang="en-US" sz="1100" dirty="0"/>
              <a:t>These are additional key terms.</a:t>
            </a:r>
          </a:p>
          <a:p>
            <a:pPr>
              <a:lnSpc>
                <a:spcPct val="80000"/>
              </a:lnSpc>
            </a:pPr>
            <a:endParaRPr lang="en-US" sz="1100" dirty="0"/>
          </a:p>
          <a:p>
            <a:pPr>
              <a:lnSpc>
                <a:spcPct val="80000"/>
              </a:lnSpc>
            </a:pPr>
            <a:r>
              <a:rPr lang="en-US" sz="1100" b="1" dirty="0"/>
              <a:t>Key Issues</a:t>
            </a:r>
          </a:p>
          <a:p>
            <a:pPr>
              <a:lnSpc>
                <a:spcPct val="80000"/>
              </a:lnSpc>
            </a:pPr>
            <a:r>
              <a:rPr lang="en-US" sz="1100" u="sng" dirty="0"/>
              <a:t>Discounts</a:t>
            </a:r>
            <a:r>
              <a:rPr lang="en-US" sz="1100" dirty="0"/>
              <a:t>: reductions from list price given by a seller to buyers, who either give up some marketing function or provide the function themselves.</a:t>
            </a:r>
          </a:p>
          <a:p>
            <a:pPr>
              <a:lnSpc>
                <a:spcPct val="80000"/>
              </a:lnSpc>
            </a:pPr>
            <a:r>
              <a:rPr lang="en-US" sz="1100" u="sng" dirty="0"/>
              <a:t>Quantity discounts</a:t>
            </a:r>
            <a:r>
              <a:rPr lang="en-US" sz="1100" dirty="0"/>
              <a:t>: discounts offered to encourage customers to buy in larger amounts.</a:t>
            </a:r>
          </a:p>
          <a:p>
            <a:pPr>
              <a:lnSpc>
                <a:spcPct val="80000"/>
              </a:lnSpc>
            </a:pPr>
            <a:r>
              <a:rPr lang="en-US" sz="1100" u="sng" dirty="0"/>
              <a:t>Cumulative quantity discounts</a:t>
            </a:r>
            <a:r>
              <a:rPr lang="en-US" sz="1100" dirty="0"/>
              <a:t>: reductions in price for larger purchases over a given period, such as a year.</a:t>
            </a:r>
          </a:p>
          <a:p>
            <a:pPr>
              <a:lnSpc>
                <a:spcPct val="80000"/>
              </a:lnSpc>
            </a:pPr>
            <a:r>
              <a:rPr lang="en-US" sz="1100" u="sng" dirty="0"/>
              <a:t>Noncumulative quantity discounts</a:t>
            </a:r>
            <a:r>
              <a:rPr lang="en-US" sz="1100" dirty="0"/>
              <a:t>: reductions in price when a customer purchases a larger quantity on an individual order.</a:t>
            </a:r>
          </a:p>
          <a:p>
            <a:pPr>
              <a:lnSpc>
                <a:spcPct val="80000"/>
              </a:lnSpc>
            </a:pPr>
            <a:r>
              <a:rPr lang="en-US" sz="1100" u="sng" dirty="0"/>
              <a:t>Seasonal discounts</a:t>
            </a:r>
            <a:r>
              <a:rPr lang="en-US" sz="1100" dirty="0"/>
              <a:t>: discounts offered to encourage buyers to buy earlier than present demand requires.</a:t>
            </a:r>
          </a:p>
          <a:p>
            <a:pPr>
              <a:lnSpc>
                <a:spcPct val="80000"/>
              </a:lnSpc>
            </a:pPr>
            <a:r>
              <a:rPr lang="en-US" sz="1100" u="sng" dirty="0"/>
              <a:t>Net</a:t>
            </a:r>
            <a:r>
              <a:rPr lang="en-US" sz="1100" dirty="0"/>
              <a:t>: an invoice term meaning that payment for the face value of the invoice is due immediately--also see cash discounts.</a:t>
            </a:r>
          </a:p>
          <a:p>
            <a:pPr>
              <a:lnSpc>
                <a:spcPct val="80000"/>
              </a:lnSpc>
            </a:pPr>
            <a:r>
              <a:rPr lang="en-US" sz="1100" u="sng" dirty="0"/>
              <a:t>Cash discounts</a:t>
            </a:r>
            <a:r>
              <a:rPr lang="en-US" sz="1100" dirty="0"/>
              <a:t>: reductions in the price to encourage buyers to pay their bills quickly.</a:t>
            </a:r>
          </a:p>
          <a:p>
            <a:pPr>
              <a:lnSpc>
                <a:spcPct val="80000"/>
              </a:lnSpc>
            </a:pPr>
            <a:r>
              <a:rPr lang="en-US" sz="1100" u="sng" dirty="0"/>
              <a:t>2/10, net 30</a:t>
            </a:r>
            <a:r>
              <a:rPr lang="en-US" sz="1100" dirty="0"/>
              <a:t>: allows a 2 percent discount off the face value of the invoice if the invoice is paid within 10 days.</a:t>
            </a:r>
          </a:p>
          <a:p>
            <a:r>
              <a:rPr lang="en-US" sz="1100" u="sng" dirty="0"/>
              <a:t>Trade (functional) discount: </a:t>
            </a:r>
            <a:r>
              <a:rPr lang="en-US" sz="1100" b="0" i="0" u="none" strike="noStrike" kern="1200" baseline="0" dirty="0">
                <a:solidFill>
                  <a:schemeClr val="tx1"/>
                </a:solidFill>
              </a:rPr>
              <a:t>a list price reduction given to channel members for the job they are going to do</a:t>
            </a:r>
            <a:endParaRPr lang="en-US" sz="1100" u="sng" dirty="0"/>
          </a:p>
          <a:p>
            <a:pPr>
              <a:lnSpc>
                <a:spcPct val="80000"/>
              </a:lnSpc>
            </a:pPr>
            <a:r>
              <a:rPr lang="en-US" sz="1100" u="sng" dirty="0"/>
              <a:t>Sale price</a:t>
            </a:r>
            <a:r>
              <a:rPr lang="en-US" sz="1100" dirty="0"/>
              <a:t>: a temporary discount from the list price.</a:t>
            </a:r>
          </a:p>
          <a:p>
            <a:pPr>
              <a:lnSpc>
                <a:spcPct val="80000"/>
              </a:lnSpc>
            </a:pPr>
            <a:r>
              <a:rPr lang="en-US" sz="1100" u="sng" dirty="0"/>
              <a:t>Everyday low pricing</a:t>
            </a:r>
            <a:r>
              <a:rPr lang="en-US" sz="1100" dirty="0"/>
              <a:t>: setting a low list price rather than relying on frequent sales, discounts or allowances.</a:t>
            </a:r>
          </a:p>
          <a:p>
            <a:pPr>
              <a:lnSpc>
                <a:spcPct val="80000"/>
              </a:lnSpc>
            </a:pPr>
            <a:r>
              <a:rPr lang="en-US" sz="1100" u="sng" dirty="0"/>
              <a:t>Allowances</a:t>
            </a:r>
            <a:r>
              <a:rPr lang="en-US" sz="1100" dirty="0"/>
              <a:t>: reductions in price given to final consumers, customers, or channel members for doing something or accepting less of something.</a:t>
            </a:r>
          </a:p>
          <a:p>
            <a:pPr>
              <a:lnSpc>
                <a:spcPct val="80000"/>
              </a:lnSpc>
            </a:pPr>
            <a:r>
              <a:rPr lang="en-US" sz="1100" u="sng" dirty="0"/>
              <a:t>Advertising allowances</a:t>
            </a:r>
            <a:r>
              <a:rPr lang="en-US" sz="1100" dirty="0"/>
              <a:t>: price reductions to firms in the channel to encourage them to advertise or otherwise promote the firm's products locally.</a:t>
            </a:r>
          </a:p>
          <a:p>
            <a:pPr>
              <a:lnSpc>
                <a:spcPct val="80000"/>
              </a:lnSpc>
            </a:pPr>
            <a:r>
              <a:rPr lang="en-US" sz="1100" u="sng" dirty="0"/>
              <a:t>Stocking allowances</a:t>
            </a:r>
            <a:r>
              <a:rPr lang="en-US" sz="1100" dirty="0"/>
              <a:t>: allowances given to intermediaries to get shelf space for a product—sometimes called slotting allowances.</a:t>
            </a:r>
          </a:p>
          <a:p>
            <a:pPr>
              <a:lnSpc>
                <a:spcPct val="80000"/>
              </a:lnSpc>
            </a:pPr>
            <a:r>
              <a:rPr lang="en-US" sz="1100" u="sng" dirty="0"/>
              <a:t>Push money (or prize money) allowances</a:t>
            </a:r>
            <a:r>
              <a:rPr lang="en-US" sz="1100" dirty="0"/>
              <a:t>: allowances (sometimes called PMs or spiffs) given to retailers by manufacturers or wholesalers to pass on to the retailers' salesclerks for aggressively selling certain items.</a:t>
            </a:r>
          </a:p>
          <a:p>
            <a:pPr>
              <a:lnSpc>
                <a:spcPct val="80000"/>
              </a:lnSpc>
            </a:pPr>
            <a:r>
              <a:rPr lang="en-US" sz="1100" u="sng" dirty="0"/>
              <a:t>Trade‑in allowance</a:t>
            </a:r>
            <a:r>
              <a:rPr lang="en-US" sz="1100" dirty="0"/>
              <a:t>: a price reduction given for used products when similar new products are bought.</a:t>
            </a:r>
          </a:p>
          <a:p>
            <a:pPr>
              <a:lnSpc>
                <a:spcPct val="80000"/>
              </a:lnSpc>
            </a:pPr>
            <a:endParaRPr lang="en-US" sz="1100" dirty="0"/>
          </a:p>
          <a:p>
            <a:pPr>
              <a:lnSpc>
                <a:spcPct val="80000"/>
              </a:lnSpc>
            </a:pPr>
            <a:endParaRPr lang="en-US" sz="1100" dirty="0"/>
          </a:p>
          <a:p>
            <a:pPr>
              <a:lnSpc>
                <a:spcPct val="80000"/>
              </a:lnSpc>
            </a:pPr>
            <a:endParaRPr lang="en-US" sz="1100" dirty="0"/>
          </a:p>
        </p:txBody>
      </p:sp>
    </p:spTree>
    <p:extLst>
      <p:ext uri="{BB962C8B-B14F-4D97-AF65-F5344CB8AC3E}">
        <p14:creationId xmlns:p14="http://schemas.microsoft.com/office/powerpoint/2010/main" val="4516184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xfrm>
            <a:off x="503238" y="539750"/>
            <a:ext cx="3162300" cy="2373313"/>
          </a:xfrm>
          <a:ln/>
        </p:spPr>
      </p:sp>
      <p:sp>
        <p:nvSpPr>
          <p:cNvPr id="87043" name="Notes Placeholder 2"/>
          <p:cNvSpPr>
            <a:spLocks noGrp="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100" b="1" dirty="0"/>
              <a:t>Summary Overview</a:t>
            </a:r>
          </a:p>
          <a:p>
            <a:r>
              <a:rPr lang="en-US" sz="1100" dirty="0"/>
              <a:t>These are additional key terms.</a:t>
            </a:r>
          </a:p>
          <a:p>
            <a:endParaRPr lang="en-US" sz="1100" dirty="0"/>
          </a:p>
          <a:p>
            <a:r>
              <a:rPr lang="en-US" sz="1100" b="1" dirty="0"/>
              <a:t>Key Issues</a:t>
            </a:r>
          </a:p>
          <a:p>
            <a:pPr>
              <a:lnSpc>
                <a:spcPct val="80000"/>
              </a:lnSpc>
            </a:pPr>
            <a:r>
              <a:rPr lang="en-US" sz="1100" u="sng" dirty="0"/>
              <a:t>Rebates</a:t>
            </a:r>
            <a:r>
              <a:rPr lang="en-US" sz="1100" dirty="0"/>
              <a:t>: refunds to consumers after a purchase.</a:t>
            </a:r>
          </a:p>
          <a:p>
            <a:pPr>
              <a:lnSpc>
                <a:spcPct val="80000"/>
              </a:lnSpc>
            </a:pPr>
            <a:r>
              <a:rPr lang="en-US" sz="1100" u="sng" dirty="0"/>
              <a:t>F.O.B.</a:t>
            </a:r>
            <a:r>
              <a:rPr lang="en-US" sz="1100" dirty="0"/>
              <a:t>: a transportation term meaning free on board some vehicle at some point.</a:t>
            </a:r>
          </a:p>
          <a:p>
            <a:pPr>
              <a:lnSpc>
                <a:spcPct val="80000"/>
              </a:lnSpc>
            </a:pPr>
            <a:r>
              <a:rPr lang="en-US" sz="1100" u="sng" dirty="0"/>
              <a:t>Zone pricing</a:t>
            </a:r>
            <a:r>
              <a:rPr lang="en-US" sz="1100" dirty="0"/>
              <a:t>: making an average freight charge to all buyers within specific geographic areas.</a:t>
            </a:r>
          </a:p>
          <a:p>
            <a:pPr>
              <a:lnSpc>
                <a:spcPct val="80000"/>
              </a:lnSpc>
            </a:pPr>
            <a:r>
              <a:rPr lang="en-US" sz="1100" u="sng" dirty="0"/>
              <a:t>Uniform delivered pricing</a:t>
            </a:r>
            <a:r>
              <a:rPr lang="en-US" sz="1100" dirty="0"/>
              <a:t>: making an average freight charge to all buyers.</a:t>
            </a:r>
          </a:p>
          <a:p>
            <a:pPr>
              <a:lnSpc>
                <a:spcPct val="80000"/>
              </a:lnSpc>
            </a:pPr>
            <a:r>
              <a:rPr lang="en-US" sz="1100" u="sng" dirty="0"/>
              <a:t>Freight-absorption pricing</a:t>
            </a:r>
            <a:r>
              <a:rPr lang="en-US" sz="1100" dirty="0"/>
              <a:t>: absorbing freight cost so that a firm's delivered price meets the nearest competitor's.</a:t>
            </a:r>
          </a:p>
          <a:p>
            <a:pPr>
              <a:lnSpc>
                <a:spcPct val="80000"/>
              </a:lnSpc>
            </a:pPr>
            <a:r>
              <a:rPr lang="en-US" sz="1100" u="sng" dirty="0"/>
              <a:t>Value pricing</a:t>
            </a:r>
            <a:r>
              <a:rPr lang="en-US" sz="1100" dirty="0"/>
              <a:t>: setting a fair price level for a marketing mix that really gives the target market superior customer value.</a:t>
            </a:r>
          </a:p>
          <a:p>
            <a:pPr>
              <a:lnSpc>
                <a:spcPct val="80000"/>
              </a:lnSpc>
            </a:pPr>
            <a:r>
              <a:rPr lang="en-US" sz="1100" u="sng" dirty="0"/>
              <a:t>Unfair trade practice acts</a:t>
            </a:r>
            <a:r>
              <a:rPr lang="en-US" sz="1100" dirty="0"/>
              <a:t>: puts a lower limit on prices, especially at the wholesale and retail levels.</a:t>
            </a:r>
          </a:p>
          <a:p>
            <a:r>
              <a:rPr lang="en-US" sz="1100" u="sng" dirty="0"/>
              <a:t>Dumping</a:t>
            </a:r>
            <a:r>
              <a:rPr lang="en-US" sz="1100" dirty="0"/>
              <a:t>: pricing a product sold in a foreign market below the cost of producing it or at a price lower than in its domestic market.</a:t>
            </a:r>
          </a:p>
          <a:p>
            <a:r>
              <a:rPr lang="en-US" sz="1100" u="sng" dirty="0"/>
              <a:t>Phony list prices</a:t>
            </a:r>
            <a:r>
              <a:rPr lang="en-US" sz="1100" dirty="0"/>
              <a:t>: misleading prices that customers are shown to suggest that the price they are to pay has been discounted from list.</a:t>
            </a:r>
          </a:p>
          <a:p>
            <a:r>
              <a:rPr lang="en-US" sz="1100" u="sng" dirty="0"/>
              <a:t>Wheeler Lea Amendment</a:t>
            </a:r>
            <a:r>
              <a:rPr lang="en-US" sz="1100" dirty="0"/>
              <a:t>: law that bans unfair or deceptive acts in commerce.</a:t>
            </a:r>
          </a:p>
          <a:p>
            <a:r>
              <a:rPr lang="en-US" sz="1100" u="sng" dirty="0"/>
              <a:t>Price fixing</a:t>
            </a:r>
            <a:r>
              <a:rPr lang="en-US" sz="1100" dirty="0"/>
              <a:t>: competitors illegally getting together to raise, lower, or stabilize prices.</a:t>
            </a:r>
          </a:p>
          <a:p>
            <a:r>
              <a:rPr lang="en-US" sz="1100" u="sng" dirty="0"/>
              <a:t>Robinson‑Patman Act</a:t>
            </a:r>
            <a:r>
              <a:rPr lang="en-US" sz="1100" dirty="0"/>
              <a:t>: a 1936 law that makes illegal any price discrimination if it injures competition.</a:t>
            </a:r>
          </a:p>
          <a:p>
            <a:r>
              <a:rPr lang="en-US" sz="1100" u="sng" dirty="0"/>
              <a:t>Price discrimination</a:t>
            </a:r>
            <a:r>
              <a:rPr lang="en-US" sz="1100" dirty="0"/>
              <a:t>: injuring competition by selling the same products to different buyers at different prices. </a:t>
            </a:r>
          </a:p>
          <a:p>
            <a:endParaRPr lang="en-US" sz="1100" dirty="0"/>
          </a:p>
          <a:p>
            <a:pPr>
              <a:lnSpc>
                <a:spcPct val="80000"/>
              </a:lnSpc>
            </a:pPr>
            <a:endParaRPr lang="en-US" sz="1100" dirty="0"/>
          </a:p>
        </p:txBody>
      </p:sp>
    </p:spTree>
    <p:extLst>
      <p:ext uri="{BB962C8B-B14F-4D97-AF65-F5344CB8AC3E}">
        <p14:creationId xmlns:p14="http://schemas.microsoft.com/office/powerpoint/2010/main" val="2774181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Isosceles Triangle 3"/>
          <p:cNvSpPr/>
          <p:nvPr/>
        </p:nvSpPr>
        <p:spPr>
          <a:xfrm rot="16200000">
            <a:off x="7550151" y="5296693"/>
            <a:ext cx="1893887" cy="1293812"/>
          </a:xfrm>
          <a:prstGeom prst="triangle">
            <a:avLst>
              <a:gd name="adj" fmla="val 51323"/>
            </a:avLst>
          </a:prstGeom>
          <a:solidFill>
            <a:srgbClr val="C00000"/>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itle 7"/>
          <p:cNvSpPr>
            <a:spLocks noGrp="1"/>
          </p:cNvSpPr>
          <p:nvPr>
            <p:ph type="ctrTitle"/>
          </p:nvPr>
        </p:nvSpPr>
        <p:spPr>
          <a:xfrm>
            <a:off x="5486400" y="776288"/>
            <a:ext cx="3117056" cy="1470025"/>
          </a:xfrm>
        </p:spPr>
        <p:txBody>
          <a:bodyPr wrap="square" lIns="91440" tIns="45720" rIns="91440" bIns="45720" numCol="1" anchor="b" anchorCtr="0" compatLnSpc="1">
            <a:prstTxWarp prst="textNoShape">
              <a:avLst/>
            </a:prstTxWarp>
          </a:bodyPr>
          <a:lstStyle>
            <a:lvl1pPr>
              <a:defRPr lang="en-US" sz="4400" dirty="0">
                <a:ln>
                  <a:noFill/>
                </a:ln>
                <a:effectLst>
                  <a:outerShdw blurRad="38100" dist="38100" dir="2700000" algn="tl">
                    <a:srgbClr val="000000"/>
                  </a:outerShdw>
                </a:effectLst>
              </a:defRPr>
            </a:lvl1pPr>
          </a:lstStyle>
          <a:p>
            <a:pPr lvl="0"/>
            <a:r>
              <a:rPr lang="en-US"/>
              <a:t>Click to edit Master title style</a:t>
            </a:r>
            <a:endParaRPr lang="en-US" dirty="0"/>
          </a:p>
        </p:txBody>
      </p:sp>
      <p:sp>
        <p:nvSpPr>
          <p:cNvPr id="9" name="Subtitle 8"/>
          <p:cNvSpPr>
            <a:spLocks noGrp="1"/>
          </p:cNvSpPr>
          <p:nvPr>
            <p:ph type="subTitle" idx="1"/>
          </p:nvPr>
        </p:nvSpPr>
        <p:spPr>
          <a:xfrm>
            <a:off x="5486400" y="2250280"/>
            <a:ext cx="3117056" cy="1752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65087" indent="0">
              <a:buNone/>
              <a:defRPr lang="en-US" dirty="0">
                <a:ln>
                  <a:noFill/>
                </a:ln>
                <a:solidFill>
                  <a:srgbClr val="FFFFFF"/>
                </a:solidFill>
              </a:defRPr>
            </a:lvl1pPr>
          </a:lstStyle>
          <a:p>
            <a:pPr lvl="0"/>
            <a:r>
              <a:rPr lang="en-US" dirty="0"/>
              <a:t>Click to edit Master subtitle style</a:t>
            </a:r>
          </a:p>
        </p:txBody>
      </p:sp>
      <p:sp>
        <p:nvSpPr>
          <p:cNvPr id="6" name="Date Placeholder 27"/>
          <p:cNvSpPr>
            <a:spLocks noGrp="1"/>
          </p:cNvSpPr>
          <p:nvPr>
            <p:ph type="dt" sz="half" idx="10"/>
          </p:nvPr>
        </p:nvSpPr>
        <p:spPr>
          <a:xfrm>
            <a:off x="1371600" y="6011863"/>
            <a:ext cx="5791200" cy="365125"/>
          </a:xfrm>
        </p:spPr>
        <p:txBody>
          <a:bodyPr tIns="0" bIns="0" anchor="t"/>
          <a:lstStyle>
            <a:lvl1pPr algn="r">
              <a:defRPr sz="1000"/>
            </a:lvl1pPr>
          </a:lstStyle>
          <a:p>
            <a:pPr>
              <a:defRPr/>
            </a:pPr>
            <a:fld id="{6EB6C1F4-09DF-4CBD-8AE7-DAA002C80D99}" type="datetimeFigureOut">
              <a:rPr lang="en-US" smtClean="0"/>
              <a:pPr>
                <a:defRPr/>
              </a:pPr>
              <a:t>2/22/2018</a:t>
            </a:fld>
            <a:endParaRPr lang="en-US"/>
          </a:p>
        </p:txBody>
      </p:sp>
      <p:sp>
        <p:nvSpPr>
          <p:cNvPr id="7" name="Footer Placeholder 16"/>
          <p:cNvSpPr>
            <a:spLocks noGrp="1"/>
          </p:cNvSpPr>
          <p:nvPr>
            <p:ph type="ftr" sz="quarter" idx="11"/>
          </p:nvPr>
        </p:nvSpPr>
        <p:spPr>
          <a:xfrm>
            <a:off x="1371600" y="5649913"/>
            <a:ext cx="5791200" cy="365125"/>
          </a:xfrm>
        </p:spPr>
        <p:txBody>
          <a:bodyPr tIns="0" bIns="0"/>
          <a:lstStyle>
            <a:lvl1pPr algn="r">
              <a:defRPr sz="1100"/>
            </a:lvl1pPr>
          </a:lstStyle>
          <a:p>
            <a:pPr>
              <a:defRPr/>
            </a:pPr>
            <a:endParaRPr lang="en-US"/>
          </a:p>
        </p:txBody>
      </p:sp>
      <p:sp>
        <p:nvSpPr>
          <p:cNvPr id="10" name="Slide Number Placeholder 28"/>
          <p:cNvSpPr>
            <a:spLocks noGrp="1"/>
          </p:cNvSpPr>
          <p:nvPr>
            <p:ph type="sldNum" sz="quarter" idx="12"/>
          </p:nvPr>
        </p:nvSpPr>
        <p:spPr>
          <a:xfrm>
            <a:off x="8391525" y="5753100"/>
            <a:ext cx="503238" cy="365125"/>
          </a:xfrm>
        </p:spPr>
        <p:txBody>
          <a:bodyPr anchor="ctr"/>
          <a:lstStyle>
            <a:lvl1pPr algn="ctr">
              <a:defRPr sz="1300">
                <a:solidFill>
                  <a:srgbClr val="FFFFFF"/>
                </a:solidFill>
              </a:defRPr>
            </a:lvl1pPr>
          </a:lstStyle>
          <a:p>
            <a:pPr>
              <a:defRPr/>
            </a:pPr>
            <a:fld id="{2E154F38-8ABF-43EF-A45A-89B6A2650F04}" type="slidenum">
              <a:rPr lang="en-US" smtClean="0"/>
              <a:pPr>
                <a:defRPr/>
              </a:pPr>
              <a:t>‹#›</a:t>
            </a:fld>
            <a:endParaRPr lang="en-US"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9915"/>
            <a:ext cx="4108915" cy="5257800"/>
          </a:xfrm>
          <a:prstGeom prst="rect">
            <a:avLst/>
          </a:prstGeom>
          <a:ln w="38100">
            <a:solidFill>
              <a:srgbClr val="C00000"/>
            </a:solidFill>
          </a:ln>
          <a:effectLst>
            <a:reflection blurRad="6350" stA="52000" endA="300" endPos="35000" dir="5400000" sy="-100000" algn="bl" rotWithShape="0"/>
          </a:effectLst>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Tree>
    <p:extLst>
      <p:ext uri="{BB962C8B-B14F-4D97-AF65-F5344CB8AC3E}">
        <p14:creationId xmlns:p14="http://schemas.microsoft.com/office/powerpoint/2010/main" val="1440840437"/>
      </p:ext>
    </p:extLst>
  </p:cSld>
  <p:clrMapOvr>
    <a:masterClrMapping/>
  </p:clrMapOvr>
  <p:transition>
    <p:pull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idx="1"/>
          </p:nvPr>
        </p:nvSpPr>
        <p:spPr>
          <a:xfrm>
            <a:off x="457200" y="1882808"/>
            <a:ext cx="8229600" cy="4572000"/>
          </a:xfrm>
        </p:spPr>
        <p:txBody>
          <a:bodyPr/>
          <a:lstStyle>
            <a:lvl1pPr>
              <a:buClr>
                <a:srgbClr val="FFD875"/>
              </a:buClr>
              <a:buSzPct val="101000"/>
              <a:defRPr>
                <a:solidFill>
                  <a:schemeClr val="tx1"/>
                </a:solidFill>
              </a:defRPr>
            </a:lvl1pPr>
            <a:lvl2pPr>
              <a:buClr>
                <a:srgbClr val="FFD875"/>
              </a:buClr>
              <a:buSzPct val="101000"/>
              <a:defRPr>
                <a:solidFill>
                  <a:schemeClr val="tx1"/>
                </a:solidFill>
              </a:defRPr>
            </a:lvl2pPr>
            <a:lvl3pPr>
              <a:buClr>
                <a:srgbClr val="FFD875"/>
              </a:buClr>
              <a:buSzPct val="101000"/>
              <a:defRPr>
                <a:solidFill>
                  <a:schemeClr val="tx1"/>
                </a:solidFill>
              </a:defRPr>
            </a:lvl3pPr>
            <a:lvl4pPr>
              <a:buClr>
                <a:srgbClr val="FFD875"/>
              </a:buClr>
              <a:buSzPct val="101000"/>
              <a:defRPr>
                <a:solidFill>
                  <a:schemeClr val="tx1"/>
                </a:solidFill>
              </a:defRPr>
            </a:lvl4pPr>
            <a:lvl5pPr>
              <a:buClr>
                <a:srgbClr val="FFD875"/>
              </a:buClr>
              <a:buSzPct val="101000"/>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791075" y="6480175"/>
            <a:ext cx="2133600" cy="301625"/>
          </a:xfrm>
        </p:spPr>
        <p:txBody>
          <a:bodyPr/>
          <a:lstStyle>
            <a:lvl1pPr>
              <a:defRPr/>
            </a:lvl1pPr>
          </a:lstStyle>
          <a:p>
            <a:pPr>
              <a:defRPr/>
            </a:pPr>
            <a:fld id="{DF42D086-5DC0-413A-B272-7DA69D96D17F}" type="datetimeFigureOut">
              <a:rPr lang="en-US" smtClean="0"/>
              <a:pPr>
                <a:defRPr/>
              </a:pPr>
              <a:t>2/22/2018</a:t>
            </a:fld>
            <a:endParaRPr lang="en-US"/>
          </a:p>
        </p:txBody>
      </p:sp>
      <p:sp>
        <p:nvSpPr>
          <p:cNvPr id="5" name="Footer Placeholder 4"/>
          <p:cNvSpPr>
            <a:spLocks noGrp="1"/>
          </p:cNvSpPr>
          <p:nvPr>
            <p:ph type="ftr" sz="quarter" idx="11"/>
          </p:nvPr>
        </p:nvSpPr>
        <p:spPr>
          <a:xfrm>
            <a:off x="457200" y="6481763"/>
            <a:ext cx="4259263" cy="300037"/>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DB7D8D0-F5AA-4068-A8E0-648E31EA60FF}" type="slidenum">
              <a:rPr lang="en-US" smtClean="0"/>
              <a:pPr>
                <a:defRPr/>
              </a:pPr>
              <a:t>‹#›</a:t>
            </a:fld>
            <a:endParaRPr lang="en-US" dirty="0"/>
          </a:p>
        </p:txBody>
      </p:sp>
    </p:spTree>
    <p:extLst>
      <p:ext uri="{BB962C8B-B14F-4D97-AF65-F5344CB8AC3E}">
        <p14:creationId xmlns:p14="http://schemas.microsoft.com/office/powerpoint/2010/main" val="155652758"/>
      </p:ext>
    </p:extLst>
  </p:cSld>
  <p:clrMapOvr>
    <a:masterClrMapping/>
  </p:clrMapOvr>
  <p:transition>
    <p:pull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0B993F26-E888-43EB-8A92-1322FEEAEF5E}" type="datetimeFigureOut">
              <a:rPr lang="en-US" smtClean="0"/>
              <a:pPr>
                <a:defRPr/>
              </a:pPr>
              <a:t>2/22/2018</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5BE45B4C-E98B-4FD5-BEC2-5EC35954D6A1}" type="slidenum">
              <a:rPr lang="en-US" smtClean="0"/>
              <a:pPr>
                <a:defRPr/>
              </a:pPr>
              <a:t>‹#›</a:t>
            </a:fld>
            <a:endParaRPr lang="en-US" dirty="0"/>
          </a:p>
        </p:txBody>
      </p:sp>
    </p:spTree>
    <p:extLst>
      <p:ext uri="{BB962C8B-B14F-4D97-AF65-F5344CB8AC3E}">
        <p14:creationId xmlns:p14="http://schemas.microsoft.com/office/powerpoint/2010/main" val="4023859055"/>
      </p:ext>
    </p:extLst>
  </p:cSld>
  <p:clrMapOvr>
    <a:masterClrMapping/>
  </p:clrMapOvr>
  <p:transition>
    <p:pull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lang="en-US"/>
              <a:t>Click to edit Master title style</a:t>
            </a:r>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791075" y="6481763"/>
            <a:ext cx="2130425" cy="301625"/>
          </a:xfrm>
        </p:spPr>
        <p:txBody>
          <a:bodyPr/>
          <a:lstStyle>
            <a:lvl1pPr>
              <a:defRPr/>
            </a:lvl1pPr>
          </a:lstStyle>
          <a:p>
            <a:pPr>
              <a:defRPr/>
            </a:pPr>
            <a:fld id="{CD849EC5-60F3-4C5A-90C8-440F8540E325}" type="datetimeFigureOut">
              <a:rPr lang="en-US" smtClean="0"/>
              <a:pPr>
                <a:defRPr/>
              </a:pPr>
              <a:t>2/22/2018</a:t>
            </a:fld>
            <a:endParaRPr lang="en-US"/>
          </a:p>
        </p:txBody>
      </p:sp>
      <p:sp>
        <p:nvSpPr>
          <p:cNvPr id="8" name="Footer Placeholder 7"/>
          <p:cNvSpPr>
            <a:spLocks noGrp="1"/>
          </p:cNvSpPr>
          <p:nvPr>
            <p:ph type="ftr" sz="quarter" idx="11"/>
          </p:nvPr>
        </p:nvSpPr>
        <p:spPr>
          <a:xfrm>
            <a:off x="457200" y="6481763"/>
            <a:ext cx="4260850" cy="301625"/>
          </a:xfrm>
        </p:spPr>
        <p:txBody>
          <a:bodyPr/>
          <a:lstStyle>
            <a:lvl1pPr>
              <a:defRPr/>
            </a:lvl1pPr>
          </a:lstStyle>
          <a:p>
            <a:pPr>
              <a:defRPr/>
            </a:pPr>
            <a:endParaRPr lang="en-US"/>
          </a:p>
        </p:txBody>
      </p:sp>
      <p:sp>
        <p:nvSpPr>
          <p:cNvPr id="9" name="Slide Number Placeholder 8"/>
          <p:cNvSpPr>
            <a:spLocks noGrp="1"/>
          </p:cNvSpPr>
          <p:nvPr>
            <p:ph type="sldNum" sz="quarter" idx="12"/>
          </p:nvPr>
        </p:nvSpPr>
        <p:spPr>
          <a:xfrm>
            <a:off x="7589838" y="6483350"/>
            <a:ext cx="503237" cy="301625"/>
          </a:xfrm>
        </p:spPr>
        <p:txBody>
          <a:bodyPr/>
          <a:lstStyle>
            <a:lvl1pPr algn="ctr">
              <a:defRPr/>
            </a:lvl1pPr>
          </a:lstStyle>
          <a:p>
            <a:pPr>
              <a:defRPr/>
            </a:pPr>
            <a:fld id="{686C0DCD-5B8F-4D42-AF65-0B5A729FF64F}" type="slidenum">
              <a:rPr lang="en-US" smtClean="0"/>
              <a:pPr>
                <a:defRPr/>
              </a:pPr>
              <a:t>‹#›</a:t>
            </a:fld>
            <a:endParaRPr lang="en-US" dirty="0"/>
          </a:p>
        </p:txBody>
      </p:sp>
    </p:spTree>
    <p:extLst>
      <p:ext uri="{BB962C8B-B14F-4D97-AF65-F5344CB8AC3E}">
        <p14:creationId xmlns:p14="http://schemas.microsoft.com/office/powerpoint/2010/main" val="29718068"/>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Date Placeholder 13"/>
          <p:cNvSpPr>
            <a:spLocks noGrp="1"/>
          </p:cNvSpPr>
          <p:nvPr>
            <p:ph type="dt" sz="half" idx="10"/>
          </p:nvPr>
        </p:nvSpPr>
        <p:spPr/>
        <p:txBody>
          <a:bodyPr/>
          <a:lstStyle>
            <a:lvl1pPr>
              <a:defRPr/>
            </a:lvl1pPr>
          </a:lstStyle>
          <a:p>
            <a:pPr>
              <a:defRPr/>
            </a:pPr>
            <a:fld id="{35EB01FA-C711-4C95-9DE8-DAA32828A876}" type="datetimeFigureOut">
              <a:rPr lang="en-US" smtClean="0"/>
              <a:pPr>
                <a:defRPr/>
              </a:pPr>
              <a:t>2/22/2018</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AE227FD5-93E8-49E8-A241-82B098253DA1}" type="slidenum">
              <a:rPr lang="en-US" smtClean="0"/>
              <a:pPr>
                <a:defRPr/>
              </a:pPr>
              <a:t>‹#›</a:t>
            </a:fld>
            <a:endParaRPr lang="en-US" dirty="0"/>
          </a:p>
        </p:txBody>
      </p:sp>
    </p:spTree>
    <p:extLst>
      <p:ext uri="{BB962C8B-B14F-4D97-AF65-F5344CB8AC3E}">
        <p14:creationId xmlns:p14="http://schemas.microsoft.com/office/powerpoint/2010/main" val="785617303"/>
      </p:ext>
    </p:extLst>
  </p:cSld>
  <p:clrMapOvr>
    <a:masterClrMapping/>
  </p:clrMapOvr>
  <p:transition>
    <p:pull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B1B81A3D-8197-497D-9AD6-61FB06B23BBE}" type="datetimeFigureOut">
              <a:rPr lang="en-US" smtClean="0"/>
              <a:pPr>
                <a:defRPr/>
              </a:pPr>
              <a:t>2/22/2018</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EEE164D8-EF13-4901-8397-9BFC90C653BE}" type="slidenum">
              <a:rPr lang="en-US" smtClean="0"/>
              <a:pPr>
                <a:defRPr/>
              </a:pPr>
              <a:t>‹#›</a:t>
            </a:fld>
            <a:endParaRPr lang="en-US" dirty="0"/>
          </a:p>
        </p:txBody>
      </p:sp>
    </p:spTree>
    <p:extLst>
      <p:ext uri="{BB962C8B-B14F-4D97-AF65-F5344CB8AC3E}">
        <p14:creationId xmlns:p14="http://schemas.microsoft.com/office/powerpoint/2010/main" val="674989175"/>
      </p:ext>
    </p:extLst>
  </p:cSld>
  <p:clrMapOvr>
    <a:masterClrMapping/>
  </p:clrMapOvr>
  <p:transition>
    <p:pull dir="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lang="en-US"/>
              <a:t>Click to edit Master title style</a:t>
            </a:r>
          </a:p>
        </p:txBody>
      </p:sp>
      <p:sp>
        <p:nvSpPr>
          <p:cNvPr id="3" name="Text Placeholder 2"/>
          <p:cNvSpPr>
            <a:spLocks noGrp="1"/>
          </p:cNvSpPr>
          <p:nvPr>
            <p:ph type="body" idx="2"/>
          </p:nvPr>
        </p:nvSpPr>
        <p:spPr>
          <a:xfrm>
            <a:off x="1135856" y="367664"/>
            <a:ext cx="2438400" cy="5943600"/>
          </a:xfrm>
        </p:spPr>
        <p:txBody>
          <a:bodyPr/>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78563" y="6556375"/>
            <a:ext cx="2133600" cy="301625"/>
          </a:xfrm>
        </p:spPr>
        <p:txBody>
          <a:bodyPr/>
          <a:lstStyle>
            <a:lvl1pPr>
              <a:defRPr sz="900"/>
            </a:lvl1pPr>
          </a:lstStyle>
          <a:p>
            <a:pPr>
              <a:defRPr/>
            </a:pPr>
            <a:fld id="{4D559875-246B-42A6-A6E4-5293A891C070}" type="datetimeFigureOut">
              <a:rPr lang="en-US" smtClean="0"/>
              <a:pPr>
                <a:defRPr/>
              </a:pPr>
              <a:t>2/22/2018</a:t>
            </a:fld>
            <a:endParaRPr lang="en-US"/>
          </a:p>
        </p:txBody>
      </p:sp>
      <p:sp>
        <p:nvSpPr>
          <p:cNvPr id="6" name="Footer Placeholder 5"/>
          <p:cNvSpPr>
            <a:spLocks noGrp="1"/>
          </p:cNvSpPr>
          <p:nvPr>
            <p:ph type="ftr" sz="quarter" idx="11"/>
          </p:nvPr>
        </p:nvSpPr>
        <p:spPr>
          <a:xfrm>
            <a:off x="1135063" y="6556375"/>
            <a:ext cx="5143500" cy="301625"/>
          </a:xfrm>
        </p:spPr>
        <p:txBody>
          <a:bodyPr/>
          <a:lstStyle>
            <a:lvl1pPr>
              <a:defRPr sz="900"/>
            </a:lvl1pPr>
          </a:lstStyle>
          <a:p>
            <a:pPr>
              <a:defRPr/>
            </a:pPr>
            <a:endParaRPr lang="en-US"/>
          </a:p>
        </p:txBody>
      </p:sp>
      <p:sp>
        <p:nvSpPr>
          <p:cNvPr id="7" name="Slide Number Placeholder 6"/>
          <p:cNvSpPr>
            <a:spLocks noGrp="1"/>
          </p:cNvSpPr>
          <p:nvPr>
            <p:ph type="sldNum" sz="quarter" idx="12"/>
          </p:nvPr>
        </p:nvSpPr>
        <p:spPr>
          <a:xfrm>
            <a:off x="8410575" y="6556375"/>
            <a:ext cx="503238" cy="301625"/>
          </a:xfrm>
        </p:spPr>
        <p:txBody>
          <a:bodyPr/>
          <a:lstStyle>
            <a:lvl1pPr>
              <a:defRPr sz="900"/>
            </a:lvl1pPr>
          </a:lstStyle>
          <a:p>
            <a:pPr>
              <a:defRPr/>
            </a:pPr>
            <a:fld id="{30D9614A-5128-4A22-B5C7-89CBD6294691}" type="slidenum">
              <a:rPr lang="en-US" smtClean="0"/>
              <a:pPr>
                <a:defRPr/>
              </a:pPr>
              <a:t>‹#›</a:t>
            </a:fld>
            <a:endParaRPr lang="en-US" dirty="0"/>
          </a:p>
        </p:txBody>
      </p:sp>
    </p:spTree>
    <p:extLst>
      <p:ext uri="{BB962C8B-B14F-4D97-AF65-F5344CB8AC3E}">
        <p14:creationId xmlns:p14="http://schemas.microsoft.com/office/powerpoint/2010/main" val="1682382994"/>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D91959D6-3598-4EF8-BC99-CF87696FE8DD}" type="datetimeFigureOut">
              <a:rPr lang="en-US" smtClean="0"/>
              <a:pPr>
                <a:defRPr/>
              </a:pPr>
              <a:t>2/22/2018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DC01BD98-0DB7-4275-9EDB-BA8B93AFADCE}" type="slidenum">
              <a:rPr lang="en-US" smtClean="0"/>
              <a:pPr>
                <a:defRPr/>
              </a:pPr>
              <a:t>‹#›</a:t>
            </a:fld>
            <a:endParaRPr lang="en-US" dirty="0"/>
          </a:p>
        </p:txBody>
      </p:sp>
    </p:spTree>
    <p:extLst>
      <p:ext uri="{BB962C8B-B14F-4D97-AF65-F5344CB8AC3E}">
        <p14:creationId xmlns:p14="http://schemas.microsoft.com/office/powerpoint/2010/main" val="3779600181"/>
      </p:ext>
    </p:extLst>
  </p:cSld>
  <p:clrMapOvr>
    <a:masterClrMapping/>
  </p:clrMapOvr>
  <p:transition>
    <p:pull dir="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2484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099AA25F-159C-4A55-AF44-BC128586C61D}" type="datetimeFigureOut">
              <a:rPr lang="en-US" smtClean="0"/>
              <a:pPr>
                <a:defRPr/>
              </a:pPr>
              <a:t>2/22/2018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FD24013E-C11A-4BEC-A3F0-D6755B0D28BB}" type="slidenum">
              <a:rPr lang="en-US" smtClean="0"/>
              <a:pPr>
                <a:defRPr/>
              </a:pPr>
              <a:t>‹#›</a:t>
            </a:fld>
            <a:endParaRPr lang="en-US" dirty="0"/>
          </a:p>
        </p:txBody>
      </p:sp>
    </p:spTree>
    <p:extLst>
      <p:ext uri="{BB962C8B-B14F-4D97-AF65-F5344CB8AC3E}">
        <p14:creationId xmlns:p14="http://schemas.microsoft.com/office/powerpoint/2010/main" val="1729175606"/>
      </p:ext>
    </p:extLst>
  </p:cSld>
  <p:clrMapOvr>
    <a:masterClrMapping/>
  </p:clrMapOvr>
  <p:transition>
    <p:pull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52400" y="533400"/>
            <a:ext cx="8534400" cy="55927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259EE392-64A0-40AC-8BF9-F09732BCB626}" type="slidenum">
              <a:rPr lang="en-US"/>
              <a:pPr>
                <a:defRPr/>
              </a:pPr>
              <a:t>‹#›</a:t>
            </a:fld>
            <a:endParaRPr lang="en-US" dirty="0"/>
          </a:p>
        </p:txBody>
      </p:sp>
    </p:spTree>
    <p:extLst>
      <p:ext uri="{BB962C8B-B14F-4D97-AF65-F5344CB8AC3E}">
        <p14:creationId xmlns:p14="http://schemas.microsoft.com/office/powerpoint/2010/main" val="3916272723"/>
      </p:ext>
    </p:extLst>
  </p:cSld>
  <p:clrMapOvr>
    <a:masterClrMapping/>
  </p:clrMapOvr>
  <p:transition>
    <p:pull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 pos="0">
              <a:srgbClr val="A693B5"/>
            </a:gs>
            <a:gs pos="37000">
              <a:srgbClr val="7030A0"/>
            </a:gs>
            <a:gs pos="99000">
              <a:srgbClr val="7030A0"/>
            </a:gs>
          </a:gsLst>
          <a:lin ang="16800000" scaled="0"/>
          <a:tileRect/>
        </a:gradFill>
        <a:effectLst/>
      </p:bgPr>
    </p:bg>
    <p:spTree>
      <p:nvGrpSpPr>
        <p:cNvPr id="1" name=""/>
        <p:cNvGrpSpPr/>
        <p:nvPr/>
      </p:nvGrpSpPr>
      <p:grpSpPr>
        <a:xfrm>
          <a:off x="0" y="0"/>
          <a:ext cx="0" cy="0"/>
          <a:chOff x="0" y="0"/>
          <a:chExt cx="0" cy="0"/>
        </a:xfrm>
      </p:grpSpPr>
      <p:cxnSp>
        <p:nvCxnSpPr>
          <p:cNvPr id="8" name="Straight Connector 7"/>
          <p:cNvCxnSpPr/>
          <p:nvPr/>
        </p:nvCxnSpPr>
        <p:spPr>
          <a:xfrm>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9063" y="4948238"/>
            <a:ext cx="2673350" cy="1900237"/>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8288"/>
            <a:ext cx="8229600" cy="1398587"/>
          </a:xfrm>
          <a:prstGeom prst="rect">
            <a:avLst/>
          </a:prstGeom>
        </p:spPr>
        <p:txBody>
          <a:bodyPr vert="horz" anchor="t">
            <a:normAutofit/>
          </a:bodyPr>
          <a:lstStyle/>
          <a:p>
            <a:r>
              <a:rPr lang="en-US" dirty="0"/>
              <a:t>Click to edit Master title style</a:t>
            </a:r>
          </a:p>
        </p:txBody>
      </p:sp>
      <p:sp>
        <p:nvSpPr>
          <p:cNvPr id="1030" name="Text Placeholder 12"/>
          <p:cNvSpPr>
            <a:spLocks noGrp="1"/>
          </p:cNvSpPr>
          <p:nvPr>
            <p:ph type="body" idx="1"/>
          </p:nvPr>
        </p:nvSpPr>
        <p:spPr bwMode="auto">
          <a:xfrm>
            <a:off x="457200" y="1882775"/>
            <a:ext cx="8229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13"/>
          <p:cNvSpPr>
            <a:spLocks noGrp="1"/>
          </p:cNvSpPr>
          <p:nvPr>
            <p:ph type="dt" sz="half" idx="2"/>
          </p:nvPr>
        </p:nvSpPr>
        <p:spPr>
          <a:xfrm>
            <a:off x="4791075" y="6481763"/>
            <a:ext cx="2133600" cy="301625"/>
          </a:xfrm>
          <a:prstGeom prst="rect">
            <a:avLst/>
          </a:prstGeom>
        </p:spPr>
        <p:txBody>
          <a:bodyPr vert="horz" anchor="b"/>
          <a:lstStyle>
            <a:lvl1pPr algn="l" eaLnBrk="1" fontAlgn="auto" latinLnBrk="0" hangingPunct="1">
              <a:spcBef>
                <a:spcPts val="0"/>
              </a:spcBef>
              <a:spcAft>
                <a:spcPts val="0"/>
              </a:spcAft>
              <a:defRPr kumimoji="0" sz="1000" b="0">
                <a:solidFill>
                  <a:schemeClr val="tx1"/>
                </a:solidFill>
                <a:latin typeface="+mn-lt"/>
                <a:cs typeface="+mn-cs"/>
              </a:defRPr>
            </a:lvl1pPr>
          </a:lstStyle>
          <a:p>
            <a:pPr>
              <a:defRPr/>
            </a:pPr>
            <a:fld id="{78DEA1B4-EA58-4A35-8B46-262886DBC4BA}" type="datetimeFigureOut">
              <a:rPr lang="en-US" smtClean="0"/>
              <a:pPr>
                <a:defRPr/>
              </a:pPr>
              <a:t>2/22/2018</a:t>
            </a:fld>
            <a:endParaRPr lang="en-US"/>
          </a:p>
        </p:txBody>
      </p:sp>
      <p:sp>
        <p:nvSpPr>
          <p:cNvPr id="3" name="Footer Placeholder 2"/>
          <p:cNvSpPr>
            <a:spLocks noGrp="1"/>
          </p:cNvSpPr>
          <p:nvPr>
            <p:ph type="ftr" sz="quarter" idx="3"/>
          </p:nvPr>
        </p:nvSpPr>
        <p:spPr>
          <a:xfrm>
            <a:off x="457200" y="6481763"/>
            <a:ext cx="4259263" cy="3016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lstStyle>
          <a:p>
            <a:pPr>
              <a:defRPr/>
            </a:pPr>
            <a:endParaRPr lang="en-US"/>
          </a:p>
        </p:txBody>
      </p:sp>
      <p:sp>
        <p:nvSpPr>
          <p:cNvPr id="23" name="Slide Number Placeholder 22"/>
          <p:cNvSpPr>
            <a:spLocks noGrp="1"/>
          </p:cNvSpPr>
          <p:nvPr>
            <p:ph type="sldNum" sz="quarter" idx="4"/>
          </p:nvPr>
        </p:nvSpPr>
        <p:spPr>
          <a:xfrm>
            <a:off x="7589838" y="6481763"/>
            <a:ext cx="503237" cy="301625"/>
          </a:xfrm>
          <a:prstGeom prst="rect">
            <a:avLst/>
          </a:prstGeom>
        </p:spPr>
        <p:txBody>
          <a:bodyPr vert="horz" anchor="b"/>
          <a:lstStyle>
            <a:lvl1pPr algn="ctr" eaLnBrk="1" fontAlgn="auto" latinLnBrk="0" hangingPunct="1">
              <a:spcBef>
                <a:spcPts val="0"/>
              </a:spcBef>
              <a:spcAft>
                <a:spcPts val="0"/>
              </a:spcAft>
              <a:defRPr kumimoji="0" sz="1200">
                <a:solidFill>
                  <a:schemeClr val="tx1"/>
                </a:solidFill>
                <a:latin typeface="+mn-lt"/>
                <a:cs typeface="+mn-cs"/>
              </a:defRPr>
            </a:lvl1pPr>
          </a:lstStyle>
          <a:p>
            <a:pPr>
              <a:defRPr/>
            </a:pPr>
            <a:fld id="{95A93DFA-160E-468B-8067-BDB21CB2F241}" type="slidenum">
              <a:rPr lang="en-US" smtClean="0"/>
              <a:pPr>
                <a:defRPr/>
              </a:pPr>
              <a:t>‹#›</a:t>
            </a:fld>
            <a:endParaRPr lang="en-US" dirty="0"/>
          </a:p>
        </p:txBody>
      </p:sp>
      <p:pic>
        <p:nvPicPr>
          <p:cNvPr id="10" name="Picture 9"/>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
        <p:nvSpPr>
          <p:cNvPr id="11" name="Footer Placeholder 16"/>
          <p:cNvSpPr txBox="1">
            <a:spLocks/>
          </p:cNvSpPr>
          <p:nvPr userDrawn="1"/>
        </p:nvSpPr>
        <p:spPr>
          <a:xfrm>
            <a:off x="152401" y="6492875"/>
            <a:ext cx="7940674" cy="212725"/>
          </a:xfrm>
          <a:prstGeom prst="rect">
            <a:avLst/>
          </a:prstGeom>
        </p:spPr>
        <p:txBody>
          <a:bodyPr tIns="0" bIns="0"/>
          <a:lstStyle>
            <a:defPPr>
              <a:defRPr lang="en-US"/>
            </a:defPPr>
            <a:lvl1pPr algn="r" rtl="0" fontAlgn="base">
              <a:spcBef>
                <a:spcPct val="0"/>
              </a:spcBef>
              <a:spcAft>
                <a:spcPct val="0"/>
              </a:spcAft>
              <a:defRPr sz="800" i="1"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a:lstStyle>
          <a:p>
            <a:pPr>
              <a:defRPr/>
            </a:pPr>
            <a:r>
              <a:rPr lang="en-US"/>
              <a:t>Copyright © 2019 McGraw-Hill Education. All rights reserved. No reproduction or distribution without the prior written consent of McGraw-Hill Education.</a:t>
            </a:r>
            <a:endParaRPr lang="en-US" dirty="0"/>
          </a:p>
        </p:txBody>
      </p:sp>
    </p:spTree>
  </p:cSld>
  <p:clrMap bg1="dk1" tx1="lt1" bg2="dk2" tx2="lt2" accent1="accent1" accent2="accent2" accent3="accent3" accent4="accent4" accent5="accent5" accent6="accent6" hlink="hlink" folHlink="folHlink"/>
  <p:sldLayoutIdLst>
    <p:sldLayoutId id="2147484878" r:id="rId1"/>
    <p:sldLayoutId id="2147484879" r:id="rId2"/>
    <p:sldLayoutId id="2147484881" r:id="rId3"/>
    <p:sldLayoutId id="2147484882" r:id="rId4"/>
    <p:sldLayoutId id="2147484883" r:id="rId5"/>
    <p:sldLayoutId id="2147484884" r:id="rId6"/>
    <p:sldLayoutId id="2147484885" r:id="rId7"/>
    <p:sldLayoutId id="2147484887" r:id="rId8"/>
    <p:sldLayoutId id="2147484888" r:id="rId9"/>
    <p:sldLayoutId id="2147484889" r:id="rId10"/>
  </p:sldLayoutIdLst>
  <p:transition>
    <p:pull dir="ru"/>
  </p:transition>
  <p:txStyles>
    <p:title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vl2pPr marL="484188" indent="-484188" algn="l" rtl="0" eaLnBrk="1" fontAlgn="base" hangingPunct="1">
        <a:spcBef>
          <a:spcPct val="0"/>
        </a:spcBef>
        <a:spcAft>
          <a:spcPct val="0"/>
        </a:spcAft>
        <a:defRPr sz="4200">
          <a:solidFill>
            <a:srgbClr val="FFC453"/>
          </a:solidFill>
          <a:latin typeface="Century Gothic" pitchFamily="34" charset="0"/>
        </a:defRPr>
      </a:lvl2pPr>
      <a:lvl3pPr marL="484188" indent="-484188" algn="l" rtl="0" eaLnBrk="1" fontAlgn="base" hangingPunct="1">
        <a:spcBef>
          <a:spcPct val="0"/>
        </a:spcBef>
        <a:spcAft>
          <a:spcPct val="0"/>
        </a:spcAft>
        <a:defRPr sz="4200">
          <a:solidFill>
            <a:srgbClr val="FFC453"/>
          </a:solidFill>
          <a:latin typeface="Century Gothic" pitchFamily="34" charset="0"/>
        </a:defRPr>
      </a:lvl3pPr>
      <a:lvl4pPr marL="484188" indent="-484188" algn="l" rtl="0" eaLnBrk="1" fontAlgn="base" hangingPunct="1">
        <a:spcBef>
          <a:spcPct val="0"/>
        </a:spcBef>
        <a:spcAft>
          <a:spcPct val="0"/>
        </a:spcAft>
        <a:defRPr sz="4200">
          <a:solidFill>
            <a:srgbClr val="FFC453"/>
          </a:solidFill>
          <a:latin typeface="Century Gothic" pitchFamily="34" charset="0"/>
        </a:defRPr>
      </a:lvl4pPr>
      <a:lvl5pPr marL="484188" indent="-484188" algn="l" rtl="0" eaLnBrk="1" fontAlgn="base" hangingPunct="1">
        <a:spcBef>
          <a:spcPct val="0"/>
        </a:spcBef>
        <a:spcAft>
          <a:spcPct val="0"/>
        </a:spcAft>
        <a:defRPr sz="4200">
          <a:solidFill>
            <a:srgbClr val="FFC453"/>
          </a:solidFill>
          <a:latin typeface="Century Gothic" pitchFamily="34" charset="0"/>
        </a:defRPr>
      </a:lvl5pPr>
      <a:lvl6pPr marL="941388" indent="-484188" algn="l" rtl="0" eaLnBrk="1" fontAlgn="base" hangingPunct="1">
        <a:spcBef>
          <a:spcPct val="0"/>
        </a:spcBef>
        <a:spcAft>
          <a:spcPct val="0"/>
        </a:spcAft>
        <a:defRPr sz="4200">
          <a:solidFill>
            <a:srgbClr val="FFC453"/>
          </a:solidFill>
          <a:latin typeface="Century Gothic" pitchFamily="34" charset="0"/>
        </a:defRPr>
      </a:lvl6pPr>
      <a:lvl7pPr marL="1398588" indent="-484188" algn="l" rtl="0" eaLnBrk="1" fontAlgn="base" hangingPunct="1">
        <a:spcBef>
          <a:spcPct val="0"/>
        </a:spcBef>
        <a:spcAft>
          <a:spcPct val="0"/>
        </a:spcAft>
        <a:defRPr sz="4200">
          <a:solidFill>
            <a:srgbClr val="FFC453"/>
          </a:solidFill>
          <a:latin typeface="Century Gothic" pitchFamily="34" charset="0"/>
        </a:defRPr>
      </a:lvl7pPr>
      <a:lvl8pPr marL="1855788" indent="-484188" algn="l" rtl="0" eaLnBrk="1" fontAlgn="base" hangingPunct="1">
        <a:spcBef>
          <a:spcPct val="0"/>
        </a:spcBef>
        <a:spcAft>
          <a:spcPct val="0"/>
        </a:spcAft>
        <a:defRPr sz="4200">
          <a:solidFill>
            <a:srgbClr val="FFC453"/>
          </a:solidFill>
          <a:latin typeface="Century Gothic" pitchFamily="34" charset="0"/>
        </a:defRPr>
      </a:lvl8pPr>
      <a:lvl9pPr marL="2312988" indent="-484188" algn="l" rtl="0" eaLnBrk="1" fontAlgn="base" hangingPunct="1">
        <a:spcBef>
          <a:spcPct val="0"/>
        </a:spcBef>
        <a:spcAft>
          <a:spcPct val="0"/>
        </a:spcAft>
        <a:defRPr sz="4200">
          <a:solidFill>
            <a:srgbClr val="FFC453"/>
          </a:solidFill>
          <a:latin typeface="Century Gothic" pitchFamily="34" charset="0"/>
        </a:defRPr>
      </a:lvl9pPr>
    </p:titleStyle>
    <p:bodyStyle>
      <a:lvl1pPr marL="579437" indent="-514350" algn="l" rtl="0" eaLnBrk="1" fontAlgn="base" hangingPunct="1">
        <a:spcBef>
          <a:spcPct val="20000"/>
        </a:spcBef>
        <a:spcAft>
          <a:spcPct val="0"/>
        </a:spcAft>
        <a:buClr>
          <a:srgbClr val="C00000"/>
        </a:buClr>
        <a:buSzPct val="80000"/>
        <a:buFont typeface="+mj-lt"/>
        <a:buAutoNum type="arabicPeriod"/>
        <a:defRPr sz="3000" kern="1200">
          <a:solidFill>
            <a:schemeClr val="bg1"/>
          </a:solidFill>
          <a:latin typeface="+mn-lt"/>
          <a:ea typeface="+mn-ea"/>
          <a:cs typeface="+mn-cs"/>
        </a:defRPr>
      </a:lvl1pPr>
      <a:lvl2pPr marL="1050925" indent="-514350" algn="l" rtl="0" eaLnBrk="1" fontAlgn="base" hangingPunct="1">
        <a:spcBef>
          <a:spcPct val="20000"/>
        </a:spcBef>
        <a:spcAft>
          <a:spcPct val="0"/>
        </a:spcAft>
        <a:buClr>
          <a:srgbClr val="C00000"/>
        </a:buClr>
        <a:buSzPct val="95000"/>
        <a:buFont typeface="+mj-lt"/>
        <a:buAutoNum type="arabicPeriod"/>
        <a:defRPr sz="2600" kern="1200">
          <a:solidFill>
            <a:schemeClr val="bg1"/>
          </a:solidFill>
          <a:latin typeface="+mn-lt"/>
          <a:ea typeface="+mn-ea"/>
          <a:cs typeface="+mn-cs"/>
        </a:defRPr>
      </a:lvl2pPr>
      <a:lvl3pPr marL="1333500" indent="-457200" algn="l" rtl="0" eaLnBrk="1" fontAlgn="base" hangingPunct="1">
        <a:spcBef>
          <a:spcPct val="20000"/>
        </a:spcBef>
        <a:spcAft>
          <a:spcPct val="0"/>
        </a:spcAft>
        <a:buClr>
          <a:srgbClr val="C00000"/>
        </a:buClr>
        <a:buFont typeface="+mj-lt"/>
        <a:buAutoNum type="arabicPeriod"/>
        <a:defRPr sz="2400" kern="1200">
          <a:solidFill>
            <a:schemeClr val="bg1"/>
          </a:solidFill>
          <a:latin typeface="+mn-lt"/>
          <a:ea typeface="+mn-ea"/>
          <a:cs typeface="+mn-cs"/>
        </a:defRPr>
      </a:lvl3pPr>
      <a:lvl4pPr marL="1619250" indent="-457200" algn="l" rtl="0" eaLnBrk="1" fontAlgn="base" hangingPunct="1">
        <a:spcBef>
          <a:spcPct val="20000"/>
        </a:spcBef>
        <a:spcAft>
          <a:spcPct val="0"/>
        </a:spcAft>
        <a:buClr>
          <a:srgbClr val="C00000"/>
        </a:buClr>
        <a:buFont typeface="+mj-lt"/>
        <a:buAutoNum type="arabicPeriod"/>
        <a:defRPr sz="2000" kern="1200">
          <a:solidFill>
            <a:schemeClr val="bg1"/>
          </a:solidFill>
          <a:latin typeface="+mn-lt"/>
          <a:ea typeface="+mn-ea"/>
          <a:cs typeface="+mn-cs"/>
        </a:defRPr>
      </a:lvl4pPr>
      <a:lvl5pPr marL="1847850" indent="-457200" algn="l" rtl="0" eaLnBrk="1" fontAlgn="base" hangingPunct="1">
        <a:spcBef>
          <a:spcPct val="20000"/>
        </a:spcBef>
        <a:spcAft>
          <a:spcPct val="0"/>
        </a:spcAft>
        <a:buClr>
          <a:srgbClr val="C00000"/>
        </a:buClr>
        <a:buFont typeface="+mj-lt"/>
        <a:buAutoNum type="arabicPeriod"/>
        <a:defRPr sz="1900" kern="1200">
          <a:solidFill>
            <a:schemeClr val="bg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hyperlink" Target="http://www.viddler.com/embed/3e88fc03/?f=1&amp;autoplay=0&amp;player=simple&amp;&amp;disablebranding=0"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15.xml"/><Relationship Id="rId5" Type="http://schemas.openxmlformats.org/officeDocument/2006/relationships/image" Target="../media/image7.jpeg"/><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1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1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xml"/><Relationship Id="rId1" Type="http://schemas.openxmlformats.org/officeDocument/2006/relationships/tags" Target="../tags/tag19.x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ags" Target="../tags/tag20.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3.xml.rels><?xml version="1.0" encoding="UTF-8" standalone="yes"?>
<Relationships xmlns="http://schemas.openxmlformats.org/package/2006/relationships"><Relationship Id="rId3" Type="http://schemas.openxmlformats.org/officeDocument/2006/relationships/hyperlink" Target="http://www.viddler.com/embed/999ce840/?f=1&amp;autoplay=0&amp;player=simple&amp;&amp;disablebranding=0" TargetMode="External"/><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23.xml"/><Relationship Id="rId4" Type="http://schemas.openxmlformats.org/officeDocument/2006/relationships/image" Target="../media/image9.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tags" Target="../tags/tag24.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tags" Target="../tags/tag25.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xml"/><Relationship Id="rId1" Type="http://schemas.openxmlformats.org/officeDocument/2006/relationships/tags" Target="../tags/tag26.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xml"/><Relationship Id="rId1" Type="http://schemas.openxmlformats.org/officeDocument/2006/relationships/tags" Target="../tags/tag27.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3.xml"/><Relationship Id="rId1" Type="http://schemas.openxmlformats.org/officeDocument/2006/relationships/tags" Target="../tags/tag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486400" y="776288"/>
            <a:ext cx="3352800" cy="1470025"/>
          </a:xfrm>
        </p:spPr>
        <p:txBody>
          <a:bodyPr>
            <a:normAutofit/>
          </a:bodyPr>
          <a:lstStyle/>
          <a:p>
            <a:r>
              <a:rPr lang="en-US" dirty="0"/>
              <a:t>Chapter 17</a:t>
            </a:r>
          </a:p>
        </p:txBody>
      </p:sp>
      <p:sp>
        <p:nvSpPr>
          <p:cNvPr id="4" name="Subtitle 3"/>
          <p:cNvSpPr>
            <a:spLocks noGrp="1"/>
          </p:cNvSpPr>
          <p:nvPr>
            <p:ph type="subTitle" idx="1"/>
          </p:nvPr>
        </p:nvSpPr>
        <p:spPr/>
        <p:txBody>
          <a:bodyPr/>
          <a:lstStyle/>
          <a:p>
            <a:r>
              <a:rPr lang="en-US" dirty="0"/>
              <a:t>Pricing Objectives and Policies</a:t>
            </a:r>
          </a:p>
        </p:txBody>
      </p:sp>
    </p:spTree>
    <p:custDataLst>
      <p:tags r:id="rId1"/>
    </p:custDataLst>
    <p:extLst>
      <p:ext uri="{BB962C8B-B14F-4D97-AF65-F5344CB8AC3E}">
        <p14:creationId xmlns:p14="http://schemas.microsoft.com/office/powerpoint/2010/main" val="2118073169"/>
      </p:ext>
    </p:extLst>
  </p:cSld>
  <p:clrMapOvr>
    <a:masterClrMapping/>
  </p:clrMapOvr>
  <p:transition>
    <p:pull dir="ru"/>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fontScale="90000"/>
          </a:bodyPr>
          <a:lstStyle/>
          <a:p>
            <a:r>
              <a:rPr lang="en-US" dirty="0"/>
              <a:t>At the end of this presentation, you should be able to:</a:t>
            </a:r>
          </a:p>
        </p:txBody>
      </p:sp>
      <p:sp>
        <p:nvSpPr>
          <p:cNvPr id="59395" name="Rectangle 3"/>
          <p:cNvSpPr>
            <a:spLocks noGrp="1" noChangeArrowheads="1"/>
          </p:cNvSpPr>
          <p:nvPr>
            <p:ph idx="1"/>
          </p:nvPr>
        </p:nvSpPr>
        <p:spPr>
          <a:xfrm>
            <a:off x="457200" y="1882808"/>
            <a:ext cx="8229600" cy="4975192"/>
          </a:xfrm>
        </p:spPr>
        <p:txBody>
          <a:bodyPr>
            <a:normAutofit fontScale="85000" lnSpcReduction="20000"/>
          </a:bodyPr>
          <a:lstStyle/>
          <a:p>
            <a:pPr marL="514350"/>
            <a:r>
              <a:rPr lang="en-US" dirty="0"/>
              <a:t>explain the dimensions of price and value.</a:t>
            </a:r>
          </a:p>
          <a:p>
            <a:pPr marL="514350" indent="-514350">
              <a:buFont typeface="+mj-lt"/>
              <a:buAutoNum type="arabicPeriod"/>
            </a:pPr>
            <a:r>
              <a:rPr lang="en-US" dirty="0"/>
              <a:t>understand how pricing objectives should guide strategy planning for pricing decisions. </a:t>
            </a:r>
          </a:p>
          <a:p>
            <a:pPr marL="514350" indent="-514350">
              <a:buFont typeface="+mj-lt"/>
              <a:buAutoNum type="arabicPeriod"/>
            </a:pPr>
            <a:r>
              <a:rPr lang="en-US" dirty="0"/>
              <a:t>understand choices marketing managers must make about price flexibility.</a:t>
            </a:r>
          </a:p>
          <a:p>
            <a:pPr marL="514350" indent="-514350">
              <a:buFont typeface="+mj-lt"/>
              <a:buAutoNum type="arabicPeriod"/>
            </a:pPr>
            <a:r>
              <a:rPr lang="en-US" dirty="0"/>
              <a:t>know what a marketing manager should consider when setting the price level for a product in the early stages of the product life cycle.</a:t>
            </a:r>
          </a:p>
          <a:p>
            <a:pPr marL="514350" indent="-514350">
              <a:buFont typeface="+mj-lt"/>
              <a:buAutoNum type="arabicPeriod"/>
            </a:pPr>
            <a:r>
              <a:rPr lang="en-US" dirty="0"/>
              <a:t>understand the many possible variations of a price structure including discounts, allowances, and who pays transportation costs.</a:t>
            </a:r>
          </a:p>
        </p:txBody>
      </p:sp>
    </p:spTree>
    <p:custDataLst>
      <p:tags r:id="rId1"/>
    </p:custDataLst>
    <p:extLst>
      <p:ext uri="{BB962C8B-B14F-4D97-AF65-F5344CB8AC3E}">
        <p14:creationId xmlns:p14="http://schemas.microsoft.com/office/powerpoint/2010/main" val="166568870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wipe(up)">
                                      <p:cBhvr>
                                        <p:cTn id="7" dur="500"/>
                                        <p:tgtEl>
                                          <p:spTgt spid="59395">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animEffect transition="in" filter="wipe(up)">
                                      <p:cBhvr>
                                        <p:cTn id="11" dur="500"/>
                                        <p:tgtEl>
                                          <p:spTgt spid="59395">
                                            <p:txEl>
                                              <p:pRg st="1" end="1"/>
                                            </p:txEl>
                                          </p:spTgt>
                                        </p:tgtEl>
                                      </p:cBhvr>
                                    </p:animEffect>
                                  </p:childTnLst>
                                </p:cTn>
                              </p:par>
                            </p:childTnLst>
                          </p:cTn>
                        </p:par>
                        <p:par>
                          <p:cTn id="12" fill="hold" nodeType="afterGroup">
                            <p:stCondLst>
                              <p:cond delay="1000"/>
                            </p:stCondLst>
                            <p:childTnLst>
                              <p:par>
                                <p:cTn id="13" presetID="22" presetClass="entr" presetSubtype="1" fill="hold" nodeType="after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animEffect transition="in" filter="wipe(up)">
                                      <p:cBhvr>
                                        <p:cTn id="15" dur="500"/>
                                        <p:tgtEl>
                                          <p:spTgt spid="59395">
                                            <p:txEl>
                                              <p:pRg st="2" end="2"/>
                                            </p:txEl>
                                          </p:spTgt>
                                        </p:tgtEl>
                                      </p:cBhvr>
                                    </p:animEffect>
                                  </p:childTnLst>
                                </p:cTn>
                              </p:par>
                            </p:childTnLst>
                          </p:cTn>
                        </p:par>
                        <p:par>
                          <p:cTn id="16" fill="hold" nodeType="afterGroup">
                            <p:stCondLst>
                              <p:cond delay="1500"/>
                            </p:stCondLst>
                            <p:childTnLst>
                              <p:par>
                                <p:cTn id="17" presetID="22" presetClass="entr" presetSubtype="1" fill="hold" nodeType="afterEffect">
                                  <p:stCondLst>
                                    <p:cond delay="0"/>
                                  </p:stCondLst>
                                  <p:childTnLst>
                                    <p:set>
                                      <p:cBhvr>
                                        <p:cTn id="18" dur="1" fill="hold">
                                          <p:stCondLst>
                                            <p:cond delay="0"/>
                                          </p:stCondLst>
                                        </p:cTn>
                                        <p:tgtEl>
                                          <p:spTgt spid="59395">
                                            <p:txEl>
                                              <p:pRg st="3" end="3"/>
                                            </p:txEl>
                                          </p:spTgt>
                                        </p:tgtEl>
                                        <p:attrNameLst>
                                          <p:attrName>style.visibility</p:attrName>
                                        </p:attrNameLst>
                                      </p:cBhvr>
                                      <p:to>
                                        <p:strVal val="visible"/>
                                      </p:to>
                                    </p:set>
                                    <p:animEffect transition="in" filter="wipe(up)">
                                      <p:cBhvr>
                                        <p:cTn id="19" dur="500"/>
                                        <p:tgtEl>
                                          <p:spTgt spid="59395">
                                            <p:txEl>
                                              <p:pRg st="3" end="3"/>
                                            </p:txEl>
                                          </p:spTgt>
                                        </p:tgtEl>
                                      </p:cBhvr>
                                    </p:animEffect>
                                  </p:childTnLst>
                                </p:cTn>
                              </p:par>
                            </p:childTnLst>
                          </p:cTn>
                        </p:par>
                        <p:par>
                          <p:cTn id="20" fill="hold" nodeType="afterGroup">
                            <p:stCondLst>
                              <p:cond delay="2000"/>
                            </p:stCondLst>
                            <p:childTnLst>
                              <p:par>
                                <p:cTn id="21" presetID="22" presetClass="entr" presetSubtype="1" fill="hold" nodeType="afterEffect">
                                  <p:stCondLst>
                                    <p:cond delay="0"/>
                                  </p:stCondLst>
                                  <p:childTnLst>
                                    <p:set>
                                      <p:cBhvr>
                                        <p:cTn id="22" dur="1" fill="hold">
                                          <p:stCondLst>
                                            <p:cond delay="0"/>
                                          </p:stCondLst>
                                        </p:cTn>
                                        <p:tgtEl>
                                          <p:spTgt spid="59395">
                                            <p:txEl>
                                              <p:pRg st="4" end="4"/>
                                            </p:txEl>
                                          </p:spTgt>
                                        </p:tgtEl>
                                        <p:attrNameLst>
                                          <p:attrName>style.visibility</p:attrName>
                                        </p:attrNameLst>
                                      </p:cBhvr>
                                      <p:to>
                                        <p:strVal val="visible"/>
                                      </p:to>
                                    </p:set>
                                    <p:animEffect transition="in" filter="wipe(up)">
                                      <p:cBhvr>
                                        <p:cTn id="23" dur="500"/>
                                        <p:tgtEl>
                                          <p:spTgt spid="593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fontScale="90000"/>
          </a:bodyPr>
          <a:lstStyle/>
          <a:p>
            <a:r>
              <a:rPr lang="en-US" dirty="0"/>
              <a:t>At the end of this presentation, you should be able to:</a:t>
            </a:r>
          </a:p>
        </p:txBody>
      </p:sp>
      <p:sp>
        <p:nvSpPr>
          <p:cNvPr id="59395" name="Rectangle 3"/>
          <p:cNvSpPr>
            <a:spLocks noGrp="1" noChangeArrowheads="1"/>
          </p:cNvSpPr>
          <p:nvPr>
            <p:ph idx="1"/>
          </p:nvPr>
        </p:nvSpPr>
        <p:spPr/>
        <p:txBody>
          <a:bodyPr/>
          <a:lstStyle/>
          <a:p>
            <a:pPr marL="514350" indent="-514350">
              <a:buFont typeface="+mj-lt"/>
              <a:buAutoNum type="arabicPeriod" startAt="6"/>
            </a:pPr>
            <a:r>
              <a:rPr lang="en-US" dirty="0"/>
              <a:t>understand the value pricing concept and its role in obtaining a competitive advantage by offering target customers superior value.</a:t>
            </a:r>
          </a:p>
          <a:p>
            <a:pPr marL="514350" indent="-514350">
              <a:buFont typeface="+mj-lt"/>
              <a:buAutoNum type="arabicPeriod" startAt="6"/>
            </a:pPr>
            <a:r>
              <a:rPr lang="en-US" dirty="0"/>
              <a:t>understand the legality of price level and price flexibility policies.</a:t>
            </a:r>
          </a:p>
          <a:p>
            <a:pPr marL="514350" indent="-514350">
              <a:buFont typeface="+mj-lt"/>
              <a:buAutoNum type="arabicPeriod" startAt="6"/>
            </a:pPr>
            <a:r>
              <a:rPr lang="en-US" dirty="0"/>
              <a:t>understand important new terms.</a:t>
            </a:r>
          </a:p>
          <a:p>
            <a:pPr marL="514350" indent="-514350">
              <a:buFont typeface="+mj-lt"/>
              <a:buAutoNum type="arabicPeriod" startAt="6"/>
            </a:pPr>
            <a:endParaRPr lang="en-US" dirty="0"/>
          </a:p>
        </p:txBody>
      </p:sp>
    </p:spTree>
    <p:custDataLst>
      <p:tags r:id="rId1"/>
    </p:custDataLst>
    <p:extLst>
      <p:ext uri="{BB962C8B-B14F-4D97-AF65-F5344CB8AC3E}">
        <p14:creationId xmlns:p14="http://schemas.microsoft.com/office/powerpoint/2010/main" val="82757211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wipe(up)">
                                      <p:cBhvr>
                                        <p:cTn id="7" dur="500"/>
                                        <p:tgtEl>
                                          <p:spTgt spid="59395">
                                            <p:txEl>
                                              <p:pRg st="0" end="0"/>
                                            </p:txEl>
                                          </p:spTgt>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animEffect transition="in" filter="wipe(up)">
                                      <p:cBhvr>
                                        <p:cTn id="11" dur="500"/>
                                        <p:tgtEl>
                                          <p:spTgt spid="59395">
                                            <p:txEl>
                                              <p:pRg st="1" end="1"/>
                                            </p:txEl>
                                          </p:spTgt>
                                        </p:tgtEl>
                                      </p:cBhvr>
                                    </p:animEffect>
                                  </p:childTnLst>
                                </p:cTn>
                              </p:par>
                            </p:childTnLst>
                          </p:cTn>
                        </p:par>
                        <p:par>
                          <p:cTn id="12" fill="hold" nodeType="afterGroup">
                            <p:stCondLst>
                              <p:cond delay="1000"/>
                            </p:stCondLst>
                            <p:childTnLst>
                              <p:par>
                                <p:cTn id="13" presetID="22" presetClass="entr" presetSubtype="1" fill="hold" nodeType="after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animEffect transition="in" filter="wipe(up)">
                                      <p:cBhvr>
                                        <p:cTn id="15" dur="500"/>
                                        <p:tgtEl>
                                          <p:spTgt spid="593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00800" y="1295400"/>
            <a:ext cx="2667000" cy="1822450"/>
          </a:xfrm>
          <a:prstGeom prst="rect">
            <a:avLst/>
          </a:prstGeom>
        </p:spPr>
      </p:pic>
      <p:sp>
        <p:nvSpPr>
          <p:cNvPr id="21507" name="Rectangle 2"/>
          <p:cNvSpPr>
            <a:spLocks noGrp="1" noChangeArrowheads="1"/>
          </p:cNvSpPr>
          <p:nvPr>
            <p:ph type="title"/>
          </p:nvPr>
        </p:nvSpPr>
        <p:spPr/>
        <p:txBody>
          <a:bodyPr>
            <a:normAutofit fontScale="90000"/>
          </a:bodyPr>
          <a:lstStyle/>
          <a:p>
            <a:r>
              <a:rPr lang="en-US" altLang="en-US" dirty="0"/>
              <a:t>Strategy Planning and Pricing Objectives and Policies </a:t>
            </a:r>
            <a:br>
              <a:rPr lang="en-US" altLang="en-US" dirty="0"/>
            </a:br>
            <a:r>
              <a:rPr lang="en-US" altLang="en-US" dirty="0"/>
              <a:t>(Exhibit 17-1)</a:t>
            </a:r>
            <a:endParaRPr lang="en-US" dirty="0"/>
          </a:p>
        </p:txBody>
      </p:sp>
      <p:sp>
        <p:nvSpPr>
          <p:cNvPr id="7" name="Line 5"/>
          <p:cNvSpPr>
            <a:spLocks noChangeShapeType="1"/>
          </p:cNvSpPr>
          <p:nvPr/>
        </p:nvSpPr>
        <p:spPr bwMode="auto">
          <a:xfrm flipH="1">
            <a:off x="3305175" y="3286125"/>
            <a:ext cx="5253038" cy="17463"/>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 name="Line 6"/>
          <p:cNvSpPr>
            <a:spLocks noChangeShapeType="1"/>
          </p:cNvSpPr>
          <p:nvPr/>
        </p:nvSpPr>
        <p:spPr bwMode="auto">
          <a:xfrm flipH="1" flipV="1">
            <a:off x="8566150" y="2484438"/>
            <a:ext cx="0" cy="827087"/>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26" name="AutoShape 8"/>
          <p:cNvSpPr>
            <a:spLocks noChangeArrowheads="1"/>
          </p:cNvSpPr>
          <p:nvPr/>
        </p:nvSpPr>
        <p:spPr bwMode="auto">
          <a:xfrm>
            <a:off x="5454650" y="3592513"/>
            <a:ext cx="2559050" cy="1190625"/>
          </a:xfrm>
          <a:prstGeom prst="roundRect">
            <a:avLst>
              <a:gd name="adj" fmla="val 16667"/>
            </a:avLst>
          </a:prstGeom>
          <a:solidFill>
            <a:srgbClr val="364E78"/>
          </a:solidFill>
          <a:ln w="38100">
            <a:solidFill>
              <a:schemeClr val="tx1"/>
            </a:solidFill>
            <a:prstDash val="sysDot"/>
            <a:round/>
            <a:headEnd/>
            <a:tailEnd/>
          </a:ln>
        </p:spPr>
        <p:txBody>
          <a:bodyPr anchor="ctr"/>
          <a:lstStyle/>
          <a:p>
            <a:r>
              <a:rPr lang="en-US" sz="1800" b="1" dirty="0"/>
              <a:t>CH 18: Price Setting in the Business World</a:t>
            </a:r>
          </a:p>
        </p:txBody>
      </p:sp>
      <p:sp>
        <p:nvSpPr>
          <p:cNvPr id="21527" name="Line 9"/>
          <p:cNvSpPr>
            <a:spLocks noChangeShapeType="1"/>
          </p:cNvSpPr>
          <p:nvPr/>
        </p:nvSpPr>
        <p:spPr bwMode="auto">
          <a:xfrm rot="16200000" flipH="1" flipV="1">
            <a:off x="6643687" y="3429000"/>
            <a:ext cx="312738" cy="1588"/>
          </a:xfrm>
          <a:prstGeom prst="line">
            <a:avLst/>
          </a:prstGeom>
          <a:solidFill>
            <a:srgbClr val="364E78"/>
          </a:solidFill>
          <a:ln w="38100">
            <a:solidFill>
              <a:schemeClr val="tx1"/>
            </a:solidFill>
            <a:prstDash val="sysDot"/>
            <a:round/>
            <a:headEnd/>
            <a:tailEnd type="triangle" w="med" len="med"/>
          </a:ln>
          <a:extLst/>
        </p:spPr>
        <p:txBody>
          <a:bodyPr/>
          <a:lstStyle/>
          <a:p>
            <a:endParaRPr lang="en-US" dirty="0"/>
          </a:p>
        </p:txBody>
      </p:sp>
      <p:sp>
        <p:nvSpPr>
          <p:cNvPr id="21524" name="Line 12"/>
          <p:cNvSpPr>
            <a:spLocks noChangeShapeType="1"/>
          </p:cNvSpPr>
          <p:nvPr/>
        </p:nvSpPr>
        <p:spPr bwMode="auto">
          <a:xfrm rot="16200000" flipH="1" flipV="1">
            <a:off x="3178175" y="3441700"/>
            <a:ext cx="287338" cy="1588"/>
          </a:xfrm>
          <a:prstGeom prst="line">
            <a:avLst/>
          </a:prstGeom>
          <a:solidFill>
            <a:srgbClr val="364E78"/>
          </a:solidFill>
          <a:ln w="38100">
            <a:solidFill>
              <a:schemeClr val="tx1"/>
            </a:solidFill>
            <a:round/>
            <a:headEnd/>
            <a:tailEnd type="triangle" w="med" len="med"/>
          </a:ln>
          <a:extLst/>
        </p:spPr>
        <p:txBody>
          <a:bodyPr/>
          <a:lstStyle/>
          <a:p>
            <a:endParaRPr lang="en-US" dirty="0"/>
          </a:p>
        </p:txBody>
      </p:sp>
      <p:sp>
        <p:nvSpPr>
          <p:cNvPr id="21525" name="AutoShape 11"/>
          <p:cNvSpPr>
            <a:spLocks noChangeArrowheads="1"/>
          </p:cNvSpPr>
          <p:nvPr/>
        </p:nvSpPr>
        <p:spPr bwMode="auto">
          <a:xfrm>
            <a:off x="1960563" y="3598863"/>
            <a:ext cx="2533650" cy="1190625"/>
          </a:xfrm>
          <a:prstGeom prst="roundRect">
            <a:avLst>
              <a:gd name="adj" fmla="val 16667"/>
            </a:avLst>
          </a:prstGeom>
          <a:solidFill>
            <a:srgbClr val="364E78"/>
          </a:solidFill>
          <a:ln w="38100">
            <a:solidFill>
              <a:schemeClr val="tx1"/>
            </a:solidFill>
            <a:round/>
            <a:headEnd/>
            <a:tailEnd/>
          </a:ln>
        </p:spPr>
        <p:txBody>
          <a:bodyPr anchor="ctr"/>
          <a:lstStyle/>
          <a:p>
            <a:r>
              <a:rPr lang="en-US" sz="1800" b="1" dirty="0"/>
              <a:t>CH 17: Pricing Objectives and Policies</a:t>
            </a:r>
          </a:p>
        </p:txBody>
      </p:sp>
      <p:sp>
        <p:nvSpPr>
          <p:cNvPr id="21522" name="AutoShape 13"/>
          <p:cNvSpPr>
            <a:spLocks noChangeArrowheads="1"/>
          </p:cNvSpPr>
          <p:nvPr/>
        </p:nvSpPr>
        <p:spPr bwMode="auto">
          <a:xfrm>
            <a:off x="365125" y="5565776"/>
            <a:ext cx="1447800" cy="836613"/>
          </a:xfrm>
          <a:prstGeom prst="roundRect">
            <a:avLst>
              <a:gd name="adj" fmla="val 16667"/>
            </a:avLst>
          </a:prstGeom>
          <a:solidFill>
            <a:srgbClr val="364E78"/>
          </a:solidFill>
          <a:ln w="38100">
            <a:solidFill>
              <a:schemeClr val="tx1"/>
            </a:solidFill>
            <a:round/>
            <a:headEnd/>
            <a:tailEnd/>
          </a:ln>
        </p:spPr>
        <p:txBody>
          <a:bodyPr/>
          <a:lstStyle/>
          <a:p>
            <a:r>
              <a:rPr lang="en-US" sz="1800" b="1" dirty="0"/>
              <a:t>Pricing objectives</a:t>
            </a:r>
          </a:p>
        </p:txBody>
      </p:sp>
      <p:sp>
        <p:nvSpPr>
          <p:cNvPr id="21523" name="Line 14"/>
          <p:cNvSpPr>
            <a:spLocks noChangeShapeType="1"/>
          </p:cNvSpPr>
          <p:nvPr/>
        </p:nvSpPr>
        <p:spPr bwMode="auto">
          <a:xfrm flipH="1">
            <a:off x="1116013" y="4789488"/>
            <a:ext cx="1766888" cy="728663"/>
          </a:xfrm>
          <a:prstGeom prst="line">
            <a:avLst/>
          </a:prstGeom>
          <a:solidFill>
            <a:srgbClr val="364E78"/>
          </a:solidFill>
          <a:ln w="38100">
            <a:solidFill>
              <a:schemeClr val="tx1"/>
            </a:solidFill>
            <a:round/>
            <a:headEnd/>
            <a:tailEnd type="triangle" w="med" len="med"/>
          </a:ln>
          <a:extLst/>
        </p:spPr>
        <p:txBody>
          <a:bodyPr/>
          <a:lstStyle/>
          <a:p>
            <a:endParaRPr lang="en-US" dirty="0"/>
          </a:p>
        </p:txBody>
      </p:sp>
      <p:sp>
        <p:nvSpPr>
          <p:cNvPr id="21520" name="AutoShape 15"/>
          <p:cNvSpPr>
            <a:spLocks noChangeArrowheads="1"/>
          </p:cNvSpPr>
          <p:nvPr/>
        </p:nvSpPr>
        <p:spPr bwMode="auto">
          <a:xfrm>
            <a:off x="2011363" y="5565776"/>
            <a:ext cx="1447800" cy="836613"/>
          </a:xfrm>
          <a:prstGeom prst="roundRect">
            <a:avLst>
              <a:gd name="adj" fmla="val 16667"/>
            </a:avLst>
          </a:prstGeom>
          <a:solidFill>
            <a:srgbClr val="364E78"/>
          </a:solidFill>
          <a:ln w="38100">
            <a:solidFill>
              <a:schemeClr val="tx1"/>
            </a:solidFill>
            <a:round/>
            <a:headEnd/>
            <a:tailEnd/>
          </a:ln>
        </p:spPr>
        <p:txBody>
          <a:bodyPr/>
          <a:lstStyle/>
          <a:p>
            <a:r>
              <a:rPr lang="en-US" sz="1800" b="1" dirty="0"/>
              <a:t>Pricing policies</a:t>
            </a:r>
          </a:p>
        </p:txBody>
      </p:sp>
      <p:sp>
        <p:nvSpPr>
          <p:cNvPr id="21521" name="Line 16"/>
          <p:cNvSpPr>
            <a:spLocks noChangeShapeType="1"/>
          </p:cNvSpPr>
          <p:nvPr/>
        </p:nvSpPr>
        <p:spPr bwMode="auto">
          <a:xfrm flipH="1">
            <a:off x="2767013" y="4789488"/>
            <a:ext cx="346075" cy="768350"/>
          </a:xfrm>
          <a:prstGeom prst="line">
            <a:avLst/>
          </a:prstGeom>
          <a:solidFill>
            <a:srgbClr val="364E78"/>
          </a:solidFill>
          <a:ln w="38100">
            <a:solidFill>
              <a:schemeClr val="tx1"/>
            </a:solidFill>
            <a:round/>
            <a:headEnd/>
            <a:tailEnd type="triangle" w="med" len="med"/>
          </a:ln>
          <a:extLst/>
        </p:spPr>
        <p:txBody>
          <a:bodyPr/>
          <a:lstStyle/>
          <a:p>
            <a:endParaRPr lang="en-US" dirty="0"/>
          </a:p>
        </p:txBody>
      </p:sp>
      <p:sp>
        <p:nvSpPr>
          <p:cNvPr id="21518" name="AutoShape 17"/>
          <p:cNvSpPr>
            <a:spLocks noChangeArrowheads="1"/>
          </p:cNvSpPr>
          <p:nvPr/>
        </p:nvSpPr>
        <p:spPr bwMode="auto">
          <a:xfrm>
            <a:off x="3657600" y="5565776"/>
            <a:ext cx="1989138" cy="836613"/>
          </a:xfrm>
          <a:prstGeom prst="roundRect">
            <a:avLst>
              <a:gd name="adj" fmla="val 16667"/>
            </a:avLst>
          </a:prstGeom>
          <a:solidFill>
            <a:srgbClr val="364E78"/>
          </a:solidFill>
          <a:ln w="38100">
            <a:solidFill>
              <a:schemeClr val="tx1"/>
            </a:solidFill>
            <a:round/>
            <a:headEnd/>
            <a:tailEnd/>
          </a:ln>
        </p:spPr>
        <p:txBody>
          <a:bodyPr/>
          <a:lstStyle/>
          <a:p>
            <a:r>
              <a:rPr lang="en-US" sz="1800" b="1" dirty="0"/>
              <a:t>Pricing and customer value</a:t>
            </a:r>
          </a:p>
        </p:txBody>
      </p:sp>
      <p:sp>
        <p:nvSpPr>
          <p:cNvPr id="21519" name="Line 18"/>
          <p:cNvSpPr>
            <a:spLocks noChangeShapeType="1"/>
          </p:cNvSpPr>
          <p:nvPr/>
        </p:nvSpPr>
        <p:spPr bwMode="auto">
          <a:xfrm>
            <a:off x="3305175" y="4789488"/>
            <a:ext cx="1266825" cy="728663"/>
          </a:xfrm>
          <a:prstGeom prst="line">
            <a:avLst/>
          </a:prstGeom>
          <a:solidFill>
            <a:srgbClr val="364E78"/>
          </a:solidFill>
          <a:ln w="38100">
            <a:solidFill>
              <a:schemeClr val="tx1"/>
            </a:solidFill>
            <a:round/>
            <a:headEnd/>
            <a:tailEnd type="triangle" w="med" len="med"/>
          </a:ln>
          <a:extLst/>
        </p:spPr>
        <p:txBody>
          <a:bodyPr/>
          <a:lstStyle/>
          <a:p>
            <a:endParaRPr lang="en-US" dirty="0"/>
          </a:p>
        </p:txBody>
      </p:sp>
      <p:sp>
        <p:nvSpPr>
          <p:cNvPr id="25" name="AutoShape 19"/>
          <p:cNvSpPr>
            <a:spLocks noChangeArrowheads="1"/>
          </p:cNvSpPr>
          <p:nvPr/>
        </p:nvSpPr>
        <p:spPr bwMode="auto">
          <a:xfrm>
            <a:off x="5992813" y="5538788"/>
            <a:ext cx="2497137" cy="846137"/>
          </a:xfrm>
          <a:prstGeom prst="roundRect">
            <a:avLst>
              <a:gd name="adj" fmla="val 16667"/>
            </a:avLst>
          </a:prstGeom>
          <a:solidFill>
            <a:srgbClr val="364E78"/>
          </a:solidFill>
          <a:ln w="38100">
            <a:solidFill>
              <a:schemeClr val="tx1"/>
            </a:solidFill>
            <a:round/>
            <a:headEnd/>
            <a:tailEnd/>
          </a:ln>
          <a:effectLst/>
        </p:spPr>
        <p:txBody>
          <a:bodyPr/>
          <a:lstStyle/>
          <a:p>
            <a:pPr>
              <a:defRPr/>
            </a:pPr>
            <a:r>
              <a:rPr lang="en-US" sz="1800" b="1" dirty="0"/>
              <a:t>Legal issues and pricing policies</a:t>
            </a:r>
            <a:r>
              <a:rPr lang="en-US" sz="1800" b="1" dirty="0">
                <a:effectLst>
                  <a:outerShdw blurRad="38100" dist="38100" dir="2700000" algn="tl">
                    <a:srgbClr val="000000"/>
                  </a:outerShdw>
                </a:effectLst>
              </a:rPr>
              <a:t> </a:t>
            </a:r>
          </a:p>
        </p:txBody>
      </p:sp>
      <p:sp>
        <p:nvSpPr>
          <p:cNvPr id="21517" name="Line 20"/>
          <p:cNvSpPr>
            <a:spLocks noChangeShapeType="1"/>
          </p:cNvSpPr>
          <p:nvPr/>
        </p:nvSpPr>
        <p:spPr bwMode="auto">
          <a:xfrm>
            <a:off x="3649663" y="4789488"/>
            <a:ext cx="3341687" cy="711200"/>
          </a:xfrm>
          <a:prstGeom prst="line">
            <a:avLst/>
          </a:prstGeom>
          <a:solidFill>
            <a:srgbClr val="364E78"/>
          </a:solidFill>
          <a:ln w="38100">
            <a:solidFill>
              <a:schemeClr val="tx1"/>
            </a:solidFill>
            <a:round/>
            <a:headEnd/>
            <a:tailEnd type="triangle" w="med" len="med"/>
          </a:ln>
          <a:extLst/>
        </p:spPr>
        <p:txBody>
          <a:bodyPr/>
          <a:lstStyle/>
          <a:p>
            <a:endParaRPr lang="en-US" dirty="0"/>
          </a:p>
        </p:txBody>
      </p:sp>
    </p:spTree>
    <p:custDataLst>
      <p:tags r:id="rId1"/>
    </p:custDataLst>
    <p:extLst>
      <p:ext uri="{BB962C8B-B14F-4D97-AF65-F5344CB8AC3E}">
        <p14:creationId xmlns:p14="http://schemas.microsoft.com/office/powerpoint/2010/main" val="143365964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1524"/>
                                        </p:tgtEl>
                                        <p:attrNameLst>
                                          <p:attrName>style.visibility</p:attrName>
                                        </p:attrNameLst>
                                      </p:cBhvr>
                                      <p:to>
                                        <p:strVal val="visible"/>
                                      </p:to>
                                    </p:set>
                                    <p:animEffect transition="in" filter="wipe(up)">
                                      <p:cBhvr>
                                        <p:cTn id="15" dur="500"/>
                                        <p:tgtEl>
                                          <p:spTgt spid="21524"/>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1525"/>
                                        </p:tgtEl>
                                        <p:attrNameLst>
                                          <p:attrName>style.visibility</p:attrName>
                                        </p:attrNameLst>
                                      </p:cBhvr>
                                      <p:to>
                                        <p:strVal val="visible"/>
                                      </p:to>
                                    </p:set>
                                    <p:animEffect transition="in" filter="wipe(up)">
                                      <p:cBhvr>
                                        <p:cTn id="19" dur="500"/>
                                        <p:tgtEl>
                                          <p:spTgt spid="21525"/>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21523"/>
                                        </p:tgtEl>
                                        <p:attrNameLst>
                                          <p:attrName>style.visibility</p:attrName>
                                        </p:attrNameLst>
                                      </p:cBhvr>
                                      <p:to>
                                        <p:strVal val="visible"/>
                                      </p:to>
                                    </p:set>
                                    <p:animEffect transition="in" filter="wipe(up)">
                                      <p:cBhvr>
                                        <p:cTn id="23" dur="500"/>
                                        <p:tgtEl>
                                          <p:spTgt spid="21523"/>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21522"/>
                                        </p:tgtEl>
                                        <p:attrNameLst>
                                          <p:attrName>style.visibility</p:attrName>
                                        </p:attrNameLst>
                                      </p:cBhvr>
                                      <p:to>
                                        <p:strVal val="visible"/>
                                      </p:to>
                                    </p:set>
                                    <p:animEffect transition="in" filter="wipe(up)">
                                      <p:cBhvr>
                                        <p:cTn id="27" dur="500"/>
                                        <p:tgtEl>
                                          <p:spTgt spid="21522"/>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21521"/>
                                        </p:tgtEl>
                                        <p:attrNameLst>
                                          <p:attrName>style.visibility</p:attrName>
                                        </p:attrNameLst>
                                      </p:cBhvr>
                                      <p:to>
                                        <p:strVal val="visible"/>
                                      </p:to>
                                    </p:set>
                                    <p:animEffect transition="in" filter="wipe(up)">
                                      <p:cBhvr>
                                        <p:cTn id="31" dur="500"/>
                                        <p:tgtEl>
                                          <p:spTgt spid="21521"/>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21520"/>
                                        </p:tgtEl>
                                        <p:attrNameLst>
                                          <p:attrName>style.visibility</p:attrName>
                                        </p:attrNameLst>
                                      </p:cBhvr>
                                      <p:to>
                                        <p:strVal val="visible"/>
                                      </p:to>
                                    </p:set>
                                    <p:animEffect transition="in" filter="wipe(up)">
                                      <p:cBhvr>
                                        <p:cTn id="35" dur="500"/>
                                        <p:tgtEl>
                                          <p:spTgt spid="21520"/>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21519"/>
                                        </p:tgtEl>
                                        <p:attrNameLst>
                                          <p:attrName>style.visibility</p:attrName>
                                        </p:attrNameLst>
                                      </p:cBhvr>
                                      <p:to>
                                        <p:strVal val="visible"/>
                                      </p:to>
                                    </p:set>
                                    <p:animEffect transition="in" filter="wipe(up)">
                                      <p:cBhvr>
                                        <p:cTn id="39" dur="500"/>
                                        <p:tgtEl>
                                          <p:spTgt spid="21519"/>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21518"/>
                                        </p:tgtEl>
                                        <p:attrNameLst>
                                          <p:attrName>style.visibility</p:attrName>
                                        </p:attrNameLst>
                                      </p:cBhvr>
                                      <p:to>
                                        <p:strVal val="visible"/>
                                      </p:to>
                                    </p:set>
                                    <p:animEffect transition="in" filter="wipe(up)">
                                      <p:cBhvr>
                                        <p:cTn id="43" dur="500"/>
                                        <p:tgtEl>
                                          <p:spTgt spid="21518"/>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21517"/>
                                        </p:tgtEl>
                                        <p:attrNameLst>
                                          <p:attrName>style.visibility</p:attrName>
                                        </p:attrNameLst>
                                      </p:cBhvr>
                                      <p:to>
                                        <p:strVal val="visible"/>
                                      </p:to>
                                    </p:set>
                                    <p:animEffect transition="in" filter="wipe(up)">
                                      <p:cBhvr>
                                        <p:cTn id="47" dur="500"/>
                                        <p:tgtEl>
                                          <p:spTgt spid="21517"/>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up)">
                                      <p:cBhvr>
                                        <p:cTn id="51" dur="500"/>
                                        <p:tgtEl>
                                          <p:spTgt spid="25"/>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21527"/>
                                        </p:tgtEl>
                                        <p:attrNameLst>
                                          <p:attrName>style.visibility</p:attrName>
                                        </p:attrNameLst>
                                      </p:cBhvr>
                                      <p:to>
                                        <p:strVal val="visible"/>
                                      </p:to>
                                    </p:set>
                                    <p:animEffect transition="in" filter="wipe(up)">
                                      <p:cBhvr>
                                        <p:cTn id="55" dur="500"/>
                                        <p:tgtEl>
                                          <p:spTgt spid="21527"/>
                                        </p:tgtEl>
                                      </p:cBhvr>
                                    </p:animEffect>
                                  </p:childTnLst>
                                </p:cTn>
                              </p:par>
                            </p:childTnLst>
                          </p:cTn>
                        </p:par>
                        <p:par>
                          <p:cTn id="56" fill="hold">
                            <p:stCondLst>
                              <p:cond delay="6500"/>
                            </p:stCondLst>
                            <p:childTnLst>
                              <p:par>
                                <p:cTn id="57" presetID="22" presetClass="entr" presetSubtype="1" repeatCount="0" fill="hold" grpId="0" nodeType="afterEffect">
                                  <p:stCondLst>
                                    <p:cond delay="0"/>
                                  </p:stCondLst>
                                  <p:childTnLst>
                                    <p:set>
                                      <p:cBhvr>
                                        <p:cTn id="58" dur="1" fill="hold">
                                          <p:stCondLst>
                                            <p:cond delay="0"/>
                                          </p:stCondLst>
                                        </p:cTn>
                                        <p:tgtEl>
                                          <p:spTgt spid="21526"/>
                                        </p:tgtEl>
                                        <p:attrNameLst>
                                          <p:attrName>style.visibility</p:attrName>
                                        </p:attrNameLst>
                                      </p:cBhvr>
                                      <p:to>
                                        <p:strVal val="visible"/>
                                      </p:to>
                                    </p:set>
                                    <p:animEffect transition="in" filter="wipe(up)">
                                      <p:cBhvr>
                                        <p:cTn id="59" dur="500"/>
                                        <p:tgtEl>
                                          <p:spTgt spid="215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1526" grpId="0" animBg="1"/>
      <p:bldP spid="21527" grpId="0" animBg="1"/>
      <p:bldP spid="21524" grpId="0" animBg="1"/>
      <p:bldP spid="21525" grpId="0" animBg="1"/>
      <p:bldP spid="21522" grpId="0" animBg="1"/>
      <p:bldP spid="21523" grpId="0" animBg="1"/>
      <p:bldP spid="21520" grpId="0" animBg="1"/>
      <p:bldP spid="21521" grpId="0" animBg="1"/>
      <p:bldP spid="21518" grpId="0" animBg="1"/>
      <p:bldP spid="21519" grpId="0" animBg="1"/>
      <p:bldP spid="25" grpId="0" animBg="1"/>
      <p:bldP spid="215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normAutofit/>
          </a:bodyPr>
          <a:lstStyle/>
          <a:p>
            <a:r>
              <a:rPr lang="en-US" dirty="0" err="1"/>
              <a:t>Starbury</a:t>
            </a:r>
            <a:endParaRPr lang="en-US" dirty="0"/>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5" name="TextBox 4"/>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385619508"/>
      </p:ext>
    </p:extLst>
  </p:cSld>
  <p:clrMapOvr>
    <a:masterClrMapping/>
  </p:clrMapOvr>
  <p:transition>
    <p:pull dir="ru"/>
  </p:transition>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152400"/>
            <a:ext cx="8229600" cy="1398587"/>
          </a:xfrm>
        </p:spPr>
        <p:txBody>
          <a:bodyPr>
            <a:noAutofit/>
          </a:bodyPr>
          <a:lstStyle/>
          <a:p>
            <a:r>
              <a:rPr lang="en-US" sz="3200" dirty="0"/>
              <a:t>Price Exchanged for Something of Value (As Seen by Consumers or Users) </a:t>
            </a:r>
            <a:br>
              <a:rPr lang="en-US" sz="3200" dirty="0"/>
            </a:br>
            <a:r>
              <a:rPr lang="en-US" sz="3200" dirty="0"/>
              <a:t>(Exhibit 17-2)</a:t>
            </a:r>
          </a:p>
        </p:txBody>
      </p:sp>
      <p:sp>
        <p:nvSpPr>
          <p:cNvPr id="14" name="AutoShape 19"/>
          <p:cNvSpPr>
            <a:spLocks noChangeArrowheads="1"/>
          </p:cNvSpPr>
          <p:nvPr/>
        </p:nvSpPr>
        <p:spPr bwMode="auto">
          <a:xfrm>
            <a:off x="3810000" y="3097212"/>
            <a:ext cx="1709738" cy="1371600"/>
          </a:xfrm>
          <a:prstGeom prst="leftRightArrow">
            <a:avLst>
              <a:gd name="adj1" fmla="val 50000"/>
              <a:gd name="adj2" fmla="val 24931"/>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pPr>
              <a:defRPr/>
            </a:pPr>
            <a:r>
              <a:rPr lang="en-US" sz="2000" b="1" dirty="0">
                <a:solidFill>
                  <a:schemeClr val="tx1"/>
                </a:solidFill>
                <a:latin typeface="Arial" pitchFamily="34" charset="0"/>
                <a:cs typeface="Arial" pitchFamily="34" charset="0"/>
              </a:rPr>
              <a:t>Exchange</a:t>
            </a:r>
          </a:p>
        </p:txBody>
      </p:sp>
      <p:grpSp>
        <p:nvGrpSpPr>
          <p:cNvPr id="2" name="Group 30"/>
          <p:cNvGrpSpPr>
            <a:grpSpLocks/>
          </p:cNvGrpSpPr>
          <p:nvPr/>
        </p:nvGrpSpPr>
        <p:grpSpPr bwMode="auto">
          <a:xfrm>
            <a:off x="381000" y="1676400"/>
            <a:ext cx="3352800" cy="4724400"/>
            <a:chOff x="144" y="929"/>
            <a:chExt cx="2112" cy="2976"/>
          </a:xfrm>
          <a:effectLst/>
        </p:grpSpPr>
        <p:grpSp>
          <p:nvGrpSpPr>
            <p:cNvPr id="3" name="Group 9"/>
            <p:cNvGrpSpPr>
              <a:grpSpLocks/>
            </p:cNvGrpSpPr>
            <p:nvPr/>
          </p:nvGrpSpPr>
          <p:grpSpPr bwMode="auto">
            <a:xfrm>
              <a:off x="144" y="929"/>
              <a:ext cx="2112" cy="2976"/>
              <a:chOff x="192" y="816"/>
              <a:chExt cx="2256" cy="3168"/>
            </a:xfrm>
          </p:grpSpPr>
          <p:sp>
            <p:nvSpPr>
              <p:cNvPr id="20" name="AutoShape 10"/>
              <p:cNvSpPr>
                <a:spLocks noChangeArrowheads="1"/>
              </p:cNvSpPr>
              <p:nvPr/>
            </p:nvSpPr>
            <p:spPr bwMode="auto">
              <a:xfrm>
                <a:off x="192" y="1008"/>
                <a:ext cx="2256" cy="2976"/>
              </a:xfrm>
              <a:prstGeom prst="roundRect">
                <a:avLst>
                  <a:gd name="adj" fmla="val 10634"/>
                </a:avLst>
              </a:prstGeom>
              <a:ln>
                <a:noFill/>
                <a:headEnd/>
                <a:tailEnd/>
              </a:ln>
              <a:effectLst/>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marL="171450" indent="-171450">
                  <a:defRPr/>
                </a:pPr>
                <a:endParaRPr lang="en-US" sz="1800" b="1" dirty="0">
                  <a:solidFill>
                    <a:schemeClr val="tx1"/>
                  </a:solidFill>
                  <a:latin typeface="Arial" pitchFamily="34" charset="0"/>
                  <a:cs typeface="Arial" pitchFamily="34" charset="0"/>
                </a:endParaRPr>
              </a:p>
              <a:p>
                <a:pPr marL="171450" indent="-171450">
                  <a:defRPr/>
                </a:pPr>
                <a:endParaRPr lang="en-US" sz="1800" b="1" dirty="0">
                  <a:solidFill>
                    <a:schemeClr val="tx1"/>
                  </a:solidFill>
                  <a:latin typeface="Arial" pitchFamily="34" charset="0"/>
                  <a:cs typeface="Arial" pitchFamily="34" charset="0"/>
                </a:endParaRPr>
              </a:p>
              <a:p>
                <a:pPr marL="171450" indent="-171450">
                  <a:defRPr/>
                </a:pPr>
                <a:endParaRPr lang="en-US" sz="1800" b="1" dirty="0">
                  <a:solidFill>
                    <a:schemeClr val="tx1"/>
                  </a:solidFill>
                  <a:latin typeface="Arial" pitchFamily="34" charset="0"/>
                  <a:cs typeface="Arial" pitchFamily="34" charset="0"/>
                </a:endParaRPr>
              </a:p>
            </p:txBody>
          </p:sp>
          <p:sp>
            <p:nvSpPr>
              <p:cNvPr id="23" name="AutoShape 11"/>
              <p:cNvSpPr>
                <a:spLocks noChangeArrowheads="1"/>
              </p:cNvSpPr>
              <p:nvPr/>
            </p:nvSpPr>
            <p:spPr bwMode="auto">
              <a:xfrm>
                <a:off x="192" y="816"/>
                <a:ext cx="2256" cy="576"/>
              </a:xfrm>
              <a:prstGeom prst="roundRect">
                <a:avLst>
                  <a:gd name="adj" fmla="val 50000"/>
                </a:avLst>
              </a:prstGeom>
              <a:ln>
                <a:headEnd/>
                <a:tailEnd/>
              </a:ln>
              <a:effectLst/>
            </p:spPr>
            <p:style>
              <a:lnRef idx="2">
                <a:schemeClr val="accent2">
                  <a:shade val="50000"/>
                </a:schemeClr>
              </a:lnRef>
              <a:fillRef idx="1">
                <a:schemeClr val="accent2"/>
              </a:fillRef>
              <a:effectRef idx="0">
                <a:schemeClr val="accent2"/>
              </a:effectRef>
              <a:fontRef idx="minor">
                <a:schemeClr val="lt1"/>
              </a:fontRef>
            </p:style>
            <p:txBody>
              <a:bodyPr lIns="274320" rIns="274320" anchor="ctr"/>
              <a:lstStyle/>
              <a:p>
                <a:pPr>
                  <a:defRPr/>
                </a:pPr>
                <a:r>
                  <a:rPr lang="en-US" sz="2600" b="1" dirty="0">
                    <a:solidFill>
                      <a:schemeClr val="tx1"/>
                    </a:solidFill>
                    <a:latin typeface="Arial" pitchFamily="34" charset="0"/>
                    <a:cs typeface="Arial" pitchFamily="34" charset="0"/>
                  </a:rPr>
                  <a:t>Price</a:t>
                </a:r>
              </a:p>
            </p:txBody>
          </p:sp>
        </p:grpSp>
        <p:sp>
          <p:nvSpPr>
            <p:cNvPr id="19" name="Text Box 27"/>
            <p:cNvSpPr txBox="1">
              <a:spLocks noChangeArrowheads="1"/>
            </p:cNvSpPr>
            <p:nvPr/>
          </p:nvSpPr>
          <p:spPr bwMode="auto">
            <a:xfrm>
              <a:off x="144" y="1584"/>
              <a:ext cx="2112" cy="1968"/>
            </a:xfrm>
            <a:prstGeom prst="rect">
              <a:avLst/>
            </a:prstGeom>
            <a:noFill/>
            <a:ln w="9525">
              <a:noFill/>
              <a:miter lim="800000"/>
              <a:headEnd/>
              <a:tailEnd/>
            </a:ln>
          </p:spPr>
          <p:txBody>
            <a:bodyPr/>
            <a:lstStyle/>
            <a:p>
              <a:pPr marL="227013" indent="-227013" algn="l">
                <a:lnSpc>
                  <a:spcPct val="80000"/>
                </a:lnSpc>
                <a:spcBef>
                  <a:spcPct val="20000"/>
                </a:spcBef>
                <a:buClr>
                  <a:srgbClr val="0070C0"/>
                </a:buClr>
                <a:defRPr/>
              </a:pPr>
              <a:r>
                <a:rPr lang="en-US" sz="2000" b="1" dirty="0">
                  <a:latin typeface="Arial" pitchFamily="34" charset="0"/>
                  <a:cs typeface="Arial" pitchFamily="34" charset="0"/>
                </a:rPr>
                <a:t>List Price</a:t>
              </a:r>
            </a:p>
            <a:p>
              <a:pPr marL="227013" indent="-227013" algn="l">
                <a:lnSpc>
                  <a:spcPct val="80000"/>
                </a:lnSpc>
                <a:spcBef>
                  <a:spcPct val="20000"/>
                </a:spcBef>
                <a:buClr>
                  <a:srgbClr val="0070C0"/>
                </a:buClr>
                <a:defRPr/>
              </a:pPr>
              <a:r>
                <a:rPr lang="en-US" sz="2000" b="1" dirty="0">
                  <a:latin typeface="Arial" pitchFamily="34" charset="0"/>
                  <a:cs typeface="Arial" pitchFamily="34" charset="0"/>
                </a:rPr>
                <a:t>Less: Discounts </a:t>
              </a:r>
            </a:p>
            <a:p>
              <a:pPr marL="515938" lvl="1" indent="-171450" algn="l">
                <a:lnSpc>
                  <a:spcPct val="80000"/>
                </a:lnSpc>
                <a:spcBef>
                  <a:spcPct val="20000"/>
                </a:spcBef>
                <a:buClr>
                  <a:schemeClr val="tx1"/>
                </a:buClr>
                <a:buFont typeface="Arial" pitchFamily="34" charset="0"/>
                <a:buChar char="•"/>
                <a:defRPr/>
              </a:pPr>
              <a:r>
                <a:rPr lang="en-US" sz="2000" b="1" dirty="0">
                  <a:latin typeface="Arial" pitchFamily="34" charset="0"/>
                  <a:cs typeface="Arial" pitchFamily="34" charset="0"/>
                </a:rPr>
                <a:t>Quantity</a:t>
              </a:r>
            </a:p>
            <a:p>
              <a:pPr marL="515938" lvl="1" indent="-171450" algn="l">
                <a:lnSpc>
                  <a:spcPct val="80000"/>
                </a:lnSpc>
                <a:spcBef>
                  <a:spcPct val="20000"/>
                </a:spcBef>
                <a:buClr>
                  <a:schemeClr val="tx1"/>
                </a:buClr>
                <a:buFont typeface="Arial" pitchFamily="34" charset="0"/>
                <a:buChar char="•"/>
                <a:defRPr/>
              </a:pPr>
              <a:r>
                <a:rPr lang="en-US" sz="2000" b="1" dirty="0">
                  <a:latin typeface="Arial" pitchFamily="34" charset="0"/>
                  <a:cs typeface="Arial" pitchFamily="34" charset="0"/>
                </a:rPr>
                <a:t>Seasonal</a:t>
              </a:r>
            </a:p>
            <a:p>
              <a:pPr marL="515938" lvl="1" indent="-171450" algn="l">
                <a:lnSpc>
                  <a:spcPct val="80000"/>
                </a:lnSpc>
                <a:spcBef>
                  <a:spcPct val="20000"/>
                </a:spcBef>
                <a:buClr>
                  <a:schemeClr val="tx1"/>
                </a:buClr>
                <a:buFont typeface="Arial" pitchFamily="34" charset="0"/>
                <a:buChar char="•"/>
                <a:defRPr/>
              </a:pPr>
              <a:r>
                <a:rPr lang="en-US" sz="2000" b="1" dirty="0">
                  <a:latin typeface="Arial" pitchFamily="34" charset="0"/>
                  <a:cs typeface="Arial" pitchFamily="34" charset="0"/>
                </a:rPr>
                <a:t>Cash</a:t>
              </a:r>
            </a:p>
            <a:p>
              <a:pPr marL="515938" lvl="1" indent="-171450" algn="l">
                <a:lnSpc>
                  <a:spcPct val="80000"/>
                </a:lnSpc>
                <a:spcBef>
                  <a:spcPct val="20000"/>
                </a:spcBef>
                <a:buClr>
                  <a:schemeClr val="tx1"/>
                </a:buClr>
                <a:buFont typeface="Arial" pitchFamily="34" charset="0"/>
                <a:buChar char="•"/>
                <a:defRPr/>
              </a:pPr>
              <a:r>
                <a:rPr lang="en-US" sz="2000" b="1" dirty="0">
                  <a:latin typeface="Arial" pitchFamily="34" charset="0"/>
                  <a:cs typeface="Arial" pitchFamily="34" charset="0"/>
                </a:rPr>
                <a:t>Temporary sales</a:t>
              </a:r>
            </a:p>
            <a:p>
              <a:pPr marL="227013" indent="-227013" algn="l">
                <a:lnSpc>
                  <a:spcPct val="80000"/>
                </a:lnSpc>
                <a:spcBef>
                  <a:spcPct val="20000"/>
                </a:spcBef>
                <a:buClr>
                  <a:srgbClr val="0070C0"/>
                </a:buClr>
                <a:defRPr/>
              </a:pPr>
              <a:r>
                <a:rPr lang="en-US" sz="2000" b="1" dirty="0">
                  <a:latin typeface="Arial" pitchFamily="34" charset="0"/>
                  <a:cs typeface="Arial" pitchFamily="34" charset="0"/>
                </a:rPr>
                <a:t>Less: Allowances</a:t>
              </a:r>
            </a:p>
            <a:p>
              <a:pPr marL="515938" lvl="1" indent="-171450" algn="l">
                <a:lnSpc>
                  <a:spcPct val="80000"/>
                </a:lnSpc>
                <a:spcBef>
                  <a:spcPct val="20000"/>
                </a:spcBef>
                <a:buClr>
                  <a:schemeClr val="tx1"/>
                </a:buClr>
                <a:buFont typeface="Arial" pitchFamily="34" charset="0"/>
                <a:buChar char="•"/>
                <a:defRPr/>
              </a:pPr>
              <a:r>
                <a:rPr lang="en-US" sz="2000" b="1" dirty="0">
                  <a:latin typeface="Arial" pitchFamily="34" charset="0"/>
                  <a:cs typeface="Arial" pitchFamily="34" charset="0"/>
                </a:rPr>
                <a:t>Trade-ins</a:t>
              </a:r>
            </a:p>
            <a:p>
              <a:pPr marL="515938" lvl="1" indent="-171450" algn="l">
                <a:lnSpc>
                  <a:spcPct val="80000"/>
                </a:lnSpc>
                <a:spcBef>
                  <a:spcPct val="20000"/>
                </a:spcBef>
                <a:buClr>
                  <a:schemeClr val="tx1"/>
                </a:buClr>
                <a:buFont typeface="Arial" pitchFamily="34" charset="0"/>
                <a:buChar char="•"/>
                <a:defRPr/>
              </a:pPr>
              <a:r>
                <a:rPr lang="en-US" sz="2000" b="1" dirty="0">
                  <a:latin typeface="Arial" pitchFamily="34" charset="0"/>
                  <a:cs typeface="Arial" pitchFamily="34" charset="0"/>
                </a:rPr>
                <a:t>Damaged goods</a:t>
              </a:r>
            </a:p>
            <a:p>
              <a:pPr marL="227013" indent="-227013" algn="l">
                <a:lnSpc>
                  <a:spcPct val="80000"/>
                </a:lnSpc>
                <a:spcBef>
                  <a:spcPct val="20000"/>
                </a:spcBef>
                <a:buClr>
                  <a:srgbClr val="0070C0"/>
                </a:buClr>
                <a:defRPr/>
              </a:pPr>
              <a:r>
                <a:rPr lang="en-US" sz="2000" b="1" dirty="0">
                  <a:latin typeface="Arial" pitchFamily="34" charset="0"/>
                  <a:cs typeface="Arial" pitchFamily="34" charset="0"/>
                </a:rPr>
                <a:t>Less: Rebate &amp; coupon </a:t>
              </a:r>
            </a:p>
            <a:p>
              <a:pPr marL="227013" indent="-227013" algn="l">
                <a:lnSpc>
                  <a:spcPct val="80000"/>
                </a:lnSpc>
                <a:spcBef>
                  <a:spcPct val="20000"/>
                </a:spcBef>
                <a:buClr>
                  <a:srgbClr val="0070C0"/>
                </a:buClr>
                <a:defRPr/>
              </a:pPr>
              <a:r>
                <a:rPr lang="en-US" sz="2000" b="1" dirty="0">
                  <a:latin typeface="Arial" pitchFamily="34" charset="0"/>
                  <a:cs typeface="Arial" pitchFamily="34" charset="0"/>
                </a:rPr>
                <a:t>Plus: Transportation and taxes</a:t>
              </a:r>
            </a:p>
          </p:txBody>
        </p:sp>
      </p:grpSp>
      <p:grpSp>
        <p:nvGrpSpPr>
          <p:cNvPr id="4" name="Group 31"/>
          <p:cNvGrpSpPr>
            <a:grpSpLocks/>
          </p:cNvGrpSpPr>
          <p:nvPr/>
        </p:nvGrpSpPr>
        <p:grpSpPr bwMode="auto">
          <a:xfrm>
            <a:off x="5562600" y="1687512"/>
            <a:ext cx="3429000" cy="4724400"/>
            <a:chOff x="3408" y="936"/>
            <a:chExt cx="2160" cy="2976"/>
          </a:xfrm>
        </p:grpSpPr>
        <p:grpSp>
          <p:nvGrpSpPr>
            <p:cNvPr id="23558" name="Group 22"/>
            <p:cNvGrpSpPr>
              <a:grpSpLocks/>
            </p:cNvGrpSpPr>
            <p:nvPr/>
          </p:nvGrpSpPr>
          <p:grpSpPr bwMode="auto">
            <a:xfrm>
              <a:off x="3408" y="936"/>
              <a:ext cx="2112" cy="2976"/>
              <a:chOff x="192" y="816"/>
              <a:chExt cx="2256" cy="3168"/>
            </a:xfrm>
          </p:grpSpPr>
          <p:sp>
            <p:nvSpPr>
              <p:cNvPr id="27" name="AutoShape 23"/>
              <p:cNvSpPr>
                <a:spLocks noChangeArrowheads="1"/>
              </p:cNvSpPr>
              <p:nvPr/>
            </p:nvSpPr>
            <p:spPr bwMode="auto">
              <a:xfrm>
                <a:off x="192" y="1008"/>
                <a:ext cx="2256" cy="2976"/>
              </a:xfrm>
              <a:prstGeom prst="roundRect">
                <a:avLst>
                  <a:gd name="adj" fmla="val 10634"/>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marL="171450" indent="-171450">
                  <a:defRPr/>
                </a:pPr>
                <a:endParaRPr lang="en-US" sz="1800" b="1" dirty="0">
                  <a:solidFill>
                    <a:schemeClr val="tx1"/>
                  </a:solidFill>
                  <a:latin typeface="Arial" pitchFamily="34" charset="0"/>
                  <a:cs typeface="Arial" pitchFamily="34" charset="0"/>
                </a:endParaRPr>
              </a:p>
            </p:txBody>
          </p:sp>
          <p:sp>
            <p:nvSpPr>
              <p:cNvPr id="28" name="AutoShape 24"/>
              <p:cNvSpPr>
                <a:spLocks noChangeArrowheads="1"/>
              </p:cNvSpPr>
              <p:nvPr/>
            </p:nvSpPr>
            <p:spPr bwMode="auto">
              <a:xfrm>
                <a:off x="192" y="816"/>
                <a:ext cx="2256" cy="576"/>
              </a:xfrm>
              <a:prstGeom prst="roundRect">
                <a:avLst>
                  <a:gd name="adj" fmla="val 5000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274320" rIns="274320" anchor="ctr"/>
              <a:lstStyle/>
              <a:p>
                <a:pPr>
                  <a:defRPr/>
                </a:pPr>
                <a:r>
                  <a:rPr lang="en-US" sz="2600" b="1" dirty="0">
                    <a:solidFill>
                      <a:schemeClr val="tx1"/>
                    </a:solidFill>
                    <a:latin typeface="Arial" pitchFamily="34" charset="0"/>
                    <a:cs typeface="Arial" pitchFamily="34" charset="0"/>
                  </a:rPr>
                  <a:t>Something of Value</a:t>
                </a:r>
              </a:p>
            </p:txBody>
          </p:sp>
        </p:grpSp>
        <p:sp>
          <p:nvSpPr>
            <p:cNvPr id="23559" name="Text Box 29"/>
            <p:cNvSpPr txBox="1">
              <a:spLocks noChangeArrowheads="1"/>
            </p:cNvSpPr>
            <p:nvPr/>
          </p:nvSpPr>
          <p:spPr bwMode="auto">
            <a:xfrm>
              <a:off x="3456" y="1584"/>
              <a:ext cx="2112" cy="1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7013" indent="-227013" eaLnBrk="0" hangingPunct="0">
                <a:defRPr sz="3600">
                  <a:solidFill>
                    <a:schemeClr val="tx1"/>
                  </a:solidFill>
                  <a:latin typeface="Arial" charset="0"/>
                  <a:cs typeface="Arial" charset="0"/>
                </a:defRPr>
              </a:lvl1pPr>
              <a:lvl2pPr marL="515938" indent="-1714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lnSpc>
                  <a:spcPct val="80000"/>
                </a:lnSpc>
                <a:spcBef>
                  <a:spcPct val="20000"/>
                </a:spcBef>
                <a:buClr>
                  <a:srgbClr val="0070C0"/>
                </a:buClr>
              </a:pPr>
              <a:r>
                <a:rPr lang="en-US" sz="2000" b="1" dirty="0">
                  <a:latin typeface="Arial" pitchFamily="34" charset="0"/>
                  <a:cs typeface="Arial" pitchFamily="34" charset="0"/>
                </a:rPr>
                <a:t>Product</a:t>
              </a:r>
            </a:p>
            <a:p>
              <a:pPr lvl="1" algn="l" eaLnBrk="1" hangingPunct="1">
                <a:lnSpc>
                  <a:spcPct val="80000"/>
                </a:lnSpc>
                <a:spcBef>
                  <a:spcPct val="20000"/>
                </a:spcBef>
                <a:buClr>
                  <a:schemeClr val="tx1"/>
                </a:buClr>
                <a:buFont typeface="Arial" charset="0"/>
                <a:buChar char="•"/>
              </a:pPr>
              <a:r>
                <a:rPr lang="en-US" sz="2000" b="1" dirty="0">
                  <a:latin typeface="Arial" pitchFamily="34" charset="0"/>
                  <a:cs typeface="Arial" pitchFamily="34" charset="0"/>
                </a:rPr>
                <a:t>Physical good</a:t>
              </a:r>
            </a:p>
            <a:p>
              <a:pPr lvl="1" algn="l" eaLnBrk="1" hangingPunct="1">
                <a:lnSpc>
                  <a:spcPct val="80000"/>
                </a:lnSpc>
                <a:spcBef>
                  <a:spcPct val="20000"/>
                </a:spcBef>
                <a:buClr>
                  <a:schemeClr val="tx1"/>
                </a:buClr>
                <a:buFont typeface="Arial" charset="0"/>
                <a:buChar char="•"/>
              </a:pPr>
              <a:r>
                <a:rPr lang="en-US" sz="2000" b="1" dirty="0">
                  <a:latin typeface="Arial" pitchFamily="34" charset="0"/>
                  <a:cs typeface="Arial" pitchFamily="34" charset="0"/>
                </a:rPr>
                <a:t>Service</a:t>
              </a:r>
            </a:p>
            <a:p>
              <a:pPr lvl="1" algn="l" eaLnBrk="1" hangingPunct="1">
                <a:lnSpc>
                  <a:spcPct val="80000"/>
                </a:lnSpc>
                <a:spcBef>
                  <a:spcPct val="20000"/>
                </a:spcBef>
                <a:buClr>
                  <a:schemeClr val="tx1"/>
                </a:buClr>
                <a:buFont typeface="Arial" charset="0"/>
                <a:buChar char="•"/>
              </a:pPr>
              <a:r>
                <a:rPr lang="en-US" sz="2000" b="1" dirty="0">
                  <a:latin typeface="Arial" pitchFamily="34" charset="0"/>
                  <a:cs typeface="Arial" pitchFamily="34" charset="0"/>
                </a:rPr>
                <a:t>Assurance of quality</a:t>
              </a:r>
            </a:p>
            <a:p>
              <a:pPr lvl="1" algn="l" eaLnBrk="1" hangingPunct="1">
                <a:lnSpc>
                  <a:spcPct val="80000"/>
                </a:lnSpc>
                <a:spcBef>
                  <a:spcPct val="20000"/>
                </a:spcBef>
                <a:buClr>
                  <a:schemeClr val="tx1"/>
                </a:buClr>
                <a:buFont typeface="Arial" charset="0"/>
                <a:buChar char="•"/>
              </a:pPr>
              <a:r>
                <a:rPr lang="en-US" sz="2000" b="1" dirty="0">
                  <a:latin typeface="Arial" pitchFamily="34" charset="0"/>
                  <a:cs typeface="Arial" pitchFamily="34" charset="0"/>
                </a:rPr>
                <a:t>Repair facilities</a:t>
              </a:r>
            </a:p>
            <a:p>
              <a:pPr lvl="1" algn="l" eaLnBrk="1" hangingPunct="1">
                <a:lnSpc>
                  <a:spcPct val="80000"/>
                </a:lnSpc>
                <a:spcBef>
                  <a:spcPct val="20000"/>
                </a:spcBef>
                <a:buClr>
                  <a:schemeClr val="tx1"/>
                </a:buClr>
                <a:buFont typeface="Arial" charset="0"/>
                <a:buChar char="•"/>
              </a:pPr>
              <a:r>
                <a:rPr lang="en-US" sz="2000" b="1" dirty="0">
                  <a:latin typeface="Arial" pitchFamily="34" charset="0"/>
                  <a:cs typeface="Arial" pitchFamily="34" charset="0"/>
                </a:rPr>
                <a:t>Packaging</a:t>
              </a:r>
            </a:p>
            <a:p>
              <a:pPr lvl="1" algn="l" eaLnBrk="1" hangingPunct="1">
                <a:lnSpc>
                  <a:spcPct val="80000"/>
                </a:lnSpc>
                <a:spcBef>
                  <a:spcPct val="20000"/>
                </a:spcBef>
                <a:buClr>
                  <a:schemeClr val="tx1"/>
                </a:buClr>
                <a:buFont typeface="Arial" charset="0"/>
                <a:buChar char="•"/>
              </a:pPr>
              <a:r>
                <a:rPr lang="en-US" sz="2000" b="1" dirty="0">
                  <a:latin typeface="Arial" pitchFamily="34" charset="0"/>
                  <a:cs typeface="Arial" pitchFamily="34" charset="0"/>
                </a:rPr>
                <a:t>Warranty</a:t>
              </a:r>
            </a:p>
            <a:p>
              <a:pPr lvl="1" algn="l" eaLnBrk="1" hangingPunct="1">
                <a:lnSpc>
                  <a:spcPct val="80000"/>
                </a:lnSpc>
                <a:spcBef>
                  <a:spcPct val="20000"/>
                </a:spcBef>
                <a:buClr>
                  <a:schemeClr val="tx1"/>
                </a:buClr>
                <a:buFont typeface="Arial" charset="0"/>
                <a:buChar char="•"/>
              </a:pPr>
              <a:r>
                <a:rPr lang="en-US" sz="2000" b="1" dirty="0">
                  <a:latin typeface="Arial" pitchFamily="34" charset="0"/>
                  <a:cs typeface="Arial" pitchFamily="34" charset="0"/>
                </a:rPr>
                <a:t>Psychic benefit</a:t>
              </a:r>
            </a:p>
            <a:p>
              <a:pPr marL="0" indent="0" algn="l" eaLnBrk="1" hangingPunct="1">
                <a:lnSpc>
                  <a:spcPct val="80000"/>
                </a:lnSpc>
                <a:spcBef>
                  <a:spcPct val="20000"/>
                </a:spcBef>
                <a:buClr>
                  <a:schemeClr val="tx1"/>
                </a:buClr>
              </a:pPr>
              <a:r>
                <a:rPr lang="en-US" sz="2000" b="1" dirty="0">
                  <a:latin typeface="Arial" pitchFamily="34" charset="0"/>
                  <a:cs typeface="Arial" pitchFamily="34" charset="0"/>
                </a:rPr>
                <a:t>Place of delivery or when available</a:t>
              </a:r>
            </a:p>
          </p:txBody>
        </p:sp>
      </p:grpSp>
    </p:spTree>
    <p:custDataLst>
      <p:tags r:id="rId1"/>
    </p:custDataLst>
    <p:extLst>
      <p:ext uri="{BB962C8B-B14F-4D97-AF65-F5344CB8AC3E}">
        <p14:creationId xmlns:p14="http://schemas.microsoft.com/office/powerpoint/2010/main" val="31605805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out)">
                                      <p:cBhvr>
                                        <p:cTn id="7" dur="500"/>
                                        <p:tgtEl>
                                          <p:spTgt spid="14"/>
                                        </p:tgtEl>
                                      </p:cBhvr>
                                    </p:animEffect>
                                  </p:childTnLst>
                                </p:cTn>
                              </p:par>
                            </p:childTnLst>
                          </p:cTn>
                        </p:par>
                      </p:childTnLst>
                    </p:cTn>
                  </p:par>
                  <p:par>
                    <p:cTn id="8" fill="hold">
                      <p:stCondLst>
                        <p:cond delay="indefinite"/>
                      </p:stCondLst>
                      <p:childTnLst>
                        <p:par>
                          <p:cTn id="9" fill="hold" nodeType="after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0"/>
            <a:ext cx="8610600" cy="1398587"/>
          </a:xfrm>
        </p:spPr>
        <p:txBody>
          <a:bodyPr>
            <a:noAutofit/>
          </a:bodyPr>
          <a:lstStyle/>
          <a:p>
            <a:r>
              <a:rPr lang="en-US" sz="3000" dirty="0"/>
              <a:t>Price Exchanged for Something of Value (As Seen by Channel Members) (Exhibit 17-3)</a:t>
            </a:r>
          </a:p>
        </p:txBody>
      </p:sp>
      <p:sp>
        <p:nvSpPr>
          <p:cNvPr id="14" name="AutoShape 32"/>
          <p:cNvSpPr>
            <a:spLocks noChangeArrowheads="1"/>
          </p:cNvSpPr>
          <p:nvPr/>
        </p:nvSpPr>
        <p:spPr bwMode="auto">
          <a:xfrm>
            <a:off x="3810000" y="2659063"/>
            <a:ext cx="1600200" cy="1322387"/>
          </a:xfrm>
          <a:prstGeom prst="leftRightArrow">
            <a:avLst>
              <a:gd name="adj1" fmla="val 50000"/>
              <a:gd name="adj2" fmla="val 24931"/>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pPr>
              <a:defRPr/>
            </a:pPr>
            <a:r>
              <a:rPr lang="en-US" sz="2000" b="1" dirty="0">
                <a:solidFill>
                  <a:schemeClr val="tx1"/>
                </a:solidFill>
                <a:latin typeface="Arial" pitchFamily="34" charset="0"/>
                <a:cs typeface="Arial" pitchFamily="34" charset="0"/>
              </a:rPr>
              <a:t>Exchange</a:t>
            </a:r>
          </a:p>
        </p:txBody>
      </p:sp>
      <p:grpSp>
        <p:nvGrpSpPr>
          <p:cNvPr id="24580" name="Group 39"/>
          <p:cNvGrpSpPr>
            <a:grpSpLocks/>
          </p:cNvGrpSpPr>
          <p:nvPr/>
        </p:nvGrpSpPr>
        <p:grpSpPr bwMode="auto">
          <a:xfrm>
            <a:off x="228600" y="1238250"/>
            <a:ext cx="3505200" cy="5257800"/>
            <a:chOff x="240" y="912"/>
            <a:chExt cx="2208" cy="3312"/>
          </a:xfrm>
        </p:grpSpPr>
        <p:sp>
          <p:nvSpPr>
            <p:cNvPr id="19" name="AutoShape 30"/>
            <p:cNvSpPr>
              <a:spLocks noChangeArrowheads="1"/>
            </p:cNvSpPr>
            <p:nvPr/>
          </p:nvSpPr>
          <p:spPr bwMode="auto">
            <a:xfrm>
              <a:off x="240" y="1092"/>
              <a:ext cx="2208" cy="3132"/>
            </a:xfrm>
            <a:prstGeom prst="roundRect">
              <a:avLst>
                <a:gd name="adj" fmla="val 10634"/>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marL="171450" indent="-171450">
                <a:defRPr/>
              </a:pPr>
              <a:endParaRPr lang="en-US" sz="2000" b="1" dirty="0">
                <a:solidFill>
                  <a:schemeClr val="tx1"/>
                </a:solidFill>
                <a:latin typeface="Arial" pitchFamily="34" charset="0"/>
                <a:cs typeface="Arial" pitchFamily="34" charset="0"/>
              </a:endParaRPr>
            </a:p>
            <a:p>
              <a:pPr marL="171450" indent="-171450">
                <a:defRPr/>
              </a:pPr>
              <a:endParaRPr lang="en-US" sz="2000" b="1" dirty="0">
                <a:solidFill>
                  <a:schemeClr val="tx1"/>
                </a:solidFill>
                <a:latin typeface="Arial" pitchFamily="34" charset="0"/>
                <a:cs typeface="Arial" pitchFamily="34" charset="0"/>
              </a:endParaRPr>
            </a:p>
            <a:p>
              <a:pPr marL="171450" indent="-171450">
                <a:defRPr/>
              </a:pPr>
              <a:endParaRPr lang="en-US" sz="2000" b="1" dirty="0">
                <a:solidFill>
                  <a:schemeClr val="tx1"/>
                </a:solidFill>
                <a:latin typeface="Arial" pitchFamily="34" charset="0"/>
                <a:cs typeface="Arial" pitchFamily="34" charset="0"/>
              </a:endParaRPr>
            </a:p>
          </p:txBody>
        </p:sp>
        <p:sp>
          <p:nvSpPr>
            <p:cNvPr id="23" name="AutoShape 31"/>
            <p:cNvSpPr>
              <a:spLocks noChangeArrowheads="1"/>
            </p:cNvSpPr>
            <p:nvPr/>
          </p:nvSpPr>
          <p:spPr bwMode="auto">
            <a:xfrm>
              <a:off x="240" y="912"/>
              <a:ext cx="2208" cy="541"/>
            </a:xfrm>
            <a:prstGeom prst="roundRect">
              <a:avLst>
                <a:gd name="adj" fmla="val 5000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lIns="274320" rIns="274320" anchor="ctr"/>
            <a:lstStyle/>
            <a:p>
              <a:pPr>
                <a:defRPr/>
              </a:pPr>
              <a:r>
                <a:rPr lang="en-US" sz="2600" b="1" dirty="0">
                  <a:solidFill>
                    <a:schemeClr val="tx1"/>
                  </a:solidFill>
                  <a:latin typeface="Arial" pitchFamily="34" charset="0"/>
                  <a:cs typeface="Arial" pitchFamily="34" charset="0"/>
                </a:rPr>
                <a:t>Price</a:t>
              </a:r>
            </a:p>
          </p:txBody>
        </p:sp>
        <p:sp>
          <p:nvSpPr>
            <p:cNvPr id="23563" name="Text Box 36"/>
            <p:cNvSpPr txBox="1">
              <a:spLocks noChangeArrowheads="1"/>
            </p:cNvSpPr>
            <p:nvPr/>
          </p:nvSpPr>
          <p:spPr bwMode="auto">
            <a:xfrm>
              <a:off x="240" y="1536"/>
              <a:ext cx="2112" cy="1968"/>
            </a:xfrm>
            <a:prstGeom prst="rect">
              <a:avLst/>
            </a:prstGeom>
            <a:noFill/>
            <a:ln w="9525">
              <a:noFill/>
              <a:miter lim="800000"/>
              <a:headEnd/>
              <a:tailEnd/>
            </a:ln>
          </p:spPr>
          <p:txBody>
            <a:bodyPr/>
            <a:lstStyle/>
            <a:p>
              <a:pPr marL="227013" indent="-227013" algn="l">
                <a:lnSpc>
                  <a:spcPct val="80000"/>
                </a:lnSpc>
                <a:spcBef>
                  <a:spcPct val="20000"/>
                </a:spcBef>
                <a:buClr>
                  <a:srgbClr val="0070C0"/>
                </a:buClr>
                <a:defRPr/>
              </a:pPr>
              <a:r>
                <a:rPr lang="en-US" sz="1800" b="1" dirty="0">
                  <a:latin typeface="Arial" pitchFamily="34" charset="0"/>
                  <a:cs typeface="Arial" pitchFamily="34" charset="0"/>
                </a:rPr>
                <a:t>List Price</a:t>
              </a:r>
            </a:p>
            <a:p>
              <a:pPr marL="227013" indent="-227013" algn="l">
                <a:lnSpc>
                  <a:spcPct val="80000"/>
                </a:lnSpc>
                <a:spcBef>
                  <a:spcPct val="20000"/>
                </a:spcBef>
                <a:buClr>
                  <a:srgbClr val="0070C0"/>
                </a:buClr>
                <a:defRPr/>
              </a:pPr>
              <a:r>
                <a:rPr lang="en-US" sz="1800" b="1" dirty="0">
                  <a:latin typeface="Arial" pitchFamily="34" charset="0"/>
                  <a:cs typeface="Arial" pitchFamily="34" charset="0"/>
                </a:rPr>
                <a:t>Less: Discounts </a:t>
              </a:r>
            </a:p>
            <a:p>
              <a:pPr marL="515938" lvl="1" indent="-171450" algn="l">
                <a:lnSpc>
                  <a:spcPct val="80000"/>
                </a:lnSpc>
                <a:spcBef>
                  <a:spcPct val="20000"/>
                </a:spcBef>
                <a:buClr>
                  <a:schemeClr val="tx1"/>
                </a:buClr>
                <a:buFont typeface="Arial" pitchFamily="34" charset="0"/>
                <a:buChar char="•"/>
                <a:defRPr/>
              </a:pPr>
              <a:r>
                <a:rPr lang="en-US" sz="1800" b="1" dirty="0">
                  <a:latin typeface="Arial" pitchFamily="34" charset="0"/>
                  <a:cs typeface="Arial" pitchFamily="34" charset="0"/>
                </a:rPr>
                <a:t>Quantity</a:t>
              </a:r>
            </a:p>
            <a:p>
              <a:pPr marL="515938" lvl="1" indent="-171450" algn="l">
                <a:lnSpc>
                  <a:spcPct val="80000"/>
                </a:lnSpc>
                <a:spcBef>
                  <a:spcPct val="20000"/>
                </a:spcBef>
                <a:buClr>
                  <a:schemeClr val="tx1"/>
                </a:buClr>
                <a:buFont typeface="Arial" pitchFamily="34" charset="0"/>
                <a:buChar char="•"/>
                <a:defRPr/>
              </a:pPr>
              <a:r>
                <a:rPr lang="en-US" sz="1800" b="1" dirty="0">
                  <a:latin typeface="Arial" pitchFamily="34" charset="0"/>
                  <a:cs typeface="Arial" pitchFamily="34" charset="0"/>
                </a:rPr>
                <a:t>Seasonal</a:t>
              </a:r>
            </a:p>
            <a:p>
              <a:pPr marL="515938" lvl="1" indent="-171450" algn="l">
                <a:lnSpc>
                  <a:spcPct val="80000"/>
                </a:lnSpc>
                <a:spcBef>
                  <a:spcPct val="20000"/>
                </a:spcBef>
                <a:buClr>
                  <a:schemeClr val="tx1"/>
                </a:buClr>
                <a:buFont typeface="Arial" pitchFamily="34" charset="0"/>
                <a:buChar char="•"/>
                <a:defRPr/>
              </a:pPr>
              <a:r>
                <a:rPr lang="en-US" sz="1800" b="1" dirty="0">
                  <a:latin typeface="Arial" pitchFamily="34" charset="0"/>
                  <a:cs typeface="Arial" pitchFamily="34" charset="0"/>
                </a:rPr>
                <a:t>Cash</a:t>
              </a:r>
            </a:p>
            <a:p>
              <a:pPr marL="515938" lvl="1" indent="-171450" algn="l">
                <a:lnSpc>
                  <a:spcPct val="80000"/>
                </a:lnSpc>
                <a:spcBef>
                  <a:spcPct val="20000"/>
                </a:spcBef>
                <a:buClr>
                  <a:schemeClr val="tx1"/>
                </a:buClr>
                <a:buFont typeface="Arial" pitchFamily="34" charset="0"/>
                <a:buChar char="•"/>
                <a:defRPr/>
              </a:pPr>
              <a:r>
                <a:rPr lang="en-US" sz="1800" b="1" dirty="0">
                  <a:latin typeface="Arial" pitchFamily="34" charset="0"/>
                  <a:cs typeface="Arial" pitchFamily="34" charset="0"/>
                </a:rPr>
                <a:t>Trade or functional</a:t>
              </a:r>
            </a:p>
            <a:p>
              <a:pPr marL="515938" lvl="1" indent="-171450" algn="l">
                <a:lnSpc>
                  <a:spcPct val="80000"/>
                </a:lnSpc>
                <a:spcBef>
                  <a:spcPct val="20000"/>
                </a:spcBef>
                <a:buClr>
                  <a:schemeClr val="tx1"/>
                </a:buClr>
                <a:buFont typeface="Arial" pitchFamily="34" charset="0"/>
                <a:buChar char="•"/>
                <a:defRPr/>
              </a:pPr>
              <a:r>
                <a:rPr lang="en-US" sz="1800" b="1" dirty="0">
                  <a:latin typeface="Arial" pitchFamily="34" charset="0"/>
                  <a:cs typeface="Arial" pitchFamily="34" charset="0"/>
                </a:rPr>
                <a:t>Temporary “deals”</a:t>
              </a:r>
            </a:p>
            <a:p>
              <a:pPr marL="227013" indent="-227013" algn="l">
                <a:lnSpc>
                  <a:spcPct val="80000"/>
                </a:lnSpc>
                <a:spcBef>
                  <a:spcPct val="20000"/>
                </a:spcBef>
                <a:buClr>
                  <a:srgbClr val="0070C0"/>
                </a:buClr>
                <a:defRPr/>
              </a:pPr>
              <a:r>
                <a:rPr lang="en-US" sz="1800" b="1" dirty="0">
                  <a:latin typeface="Arial" pitchFamily="34" charset="0"/>
                  <a:cs typeface="Arial" pitchFamily="34" charset="0"/>
                </a:rPr>
                <a:t>Less: Allowances</a:t>
              </a:r>
            </a:p>
            <a:p>
              <a:pPr marL="515938" lvl="1" indent="-171450" algn="l">
                <a:lnSpc>
                  <a:spcPct val="80000"/>
                </a:lnSpc>
                <a:spcBef>
                  <a:spcPct val="20000"/>
                </a:spcBef>
                <a:buClr>
                  <a:schemeClr val="tx1"/>
                </a:buClr>
                <a:buFont typeface="Arial" pitchFamily="34" charset="0"/>
                <a:buChar char="•"/>
                <a:defRPr/>
              </a:pPr>
              <a:r>
                <a:rPr lang="en-US" sz="1800" b="1" dirty="0">
                  <a:latin typeface="Arial" pitchFamily="34" charset="0"/>
                  <a:cs typeface="Arial" pitchFamily="34" charset="0"/>
                </a:rPr>
                <a:t>Damaged goods</a:t>
              </a:r>
            </a:p>
            <a:p>
              <a:pPr marL="515938" lvl="1" indent="-171450" algn="l">
                <a:lnSpc>
                  <a:spcPct val="80000"/>
                </a:lnSpc>
                <a:spcBef>
                  <a:spcPct val="20000"/>
                </a:spcBef>
                <a:buClr>
                  <a:schemeClr val="tx1"/>
                </a:buClr>
                <a:buFont typeface="Arial" pitchFamily="34" charset="0"/>
                <a:buChar char="•"/>
                <a:defRPr/>
              </a:pPr>
              <a:r>
                <a:rPr lang="en-US" sz="1800" b="1" dirty="0">
                  <a:latin typeface="Arial" pitchFamily="34" charset="0"/>
                  <a:cs typeface="Arial" pitchFamily="34" charset="0"/>
                </a:rPr>
                <a:t>Advertising</a:t>
              </a:r>
            </a:p>
            <a:p>
              <a:pPr marL="515938" lvl="1" indent="-171450" algn="l">
                <a:lnSpc>
                  <a:spcPct val="80000"/>
                </a:lnSpc>
                <a:spcBef>
                  <a:spcPct val="20000"/>
                </a:spcBef>
                <a:buClr>
                  <a:schemeClr val="tx1"/>
                </a:buClr>
                <a:buFont typeface="Arial" pitchFamily="34" charset="0"/>
                <a:buChar char="•"/>
                <a:defRPr/>
              </a:pPr>
              <a:r>
                <a:rPr lang="en-US" sz="1800" b="1" dirty="0">
                  <a:latin typeface="Arial" pitchFamily="34" charset="0"/>
                  <a:cs typeface="Arial" pitchFamily="34" charset="0"/>
                </a:rPr>
                <a:t>Push money</a:t>
              </a:r>
            </a:p>
            <a:p>
              <a:pPr marL="515938" lvl="1" indent="-171450" algn="l">
                <a:lnSpc>
                  <a:spcPct val="80000"/>
                </a:lnSpc>
                <a:spcBef>
                  <a:spcPct val="20000"/>
                </a:spcBef>
                <a:buClr>
                  <a:schemeClr val="tx1"/>
                </a:buClr>
                <a:buFont typeface="Arial" pitchFamily="34" charset="0"/>
                <a:buChar char="•"/>
                <a:defRPr/>
              </a:pPr>
              <a:r>
                <a:rPr lang="en-US" sz="1800" b="1" dirty="0">
                  <a:latin typeface="Arial" pitchFamily="34" charset="0"/>
                  <a:cs typeface="Arial" pitchFamily="34" charset="0"/>
                </a:rPr>
                <a:t>Stocking fees</a:t>
              </a:r>
            </a:p>
            <a:p>
              <a:pPr marL="573088" indent="-573088" algn="l">
                <a:lnSpc>
                  <a:spcPct val="80000"/>
                </a:lnSpc>
                <a:spcBef>
                  <a:spcPct val="20000"/>
                </a:spcBef>
                <a:buClr>
                  <a:srgbClr val="0070C0"/>
                </a:buClr>
                <a:defRPr/>
              </a:pPr>
              <a:r>
                <a:rPr lang="en-US" sz="1800" b="1" dirty="0">
                  <a:latin typeface="Arial" pitchFamily="34" charset="0"/>
                  <a:cs typeface="Arial" pitchFamily="34" charset="0"/>
                </a:rPr>
                <a:t>Plus: Transportation, taxes,   tariffs, and costs of handling or disposal</a:t>
              </a:r>
            </a:p>
          </p:txBody>
        </p:sp>
      </p:grpSp>
      <p:grpSp>
        <p:nvGrpSpPr>
          <p:cNvPr id="3" name="Group 40"/>
          <p:cNvGrpSpPr>
            <a:grpSpLocks/>
          </p:cNvGrpSpPr>
          <p:nvPr/>
        </p:nvGrpSpPr>
        <p:grpSpPr bwMode="auto">
          <a:xfrm>
            <a:off x="5486400" y="1249363"/>
            <a:ext cx="3425825" cy="5246687"/>
            <a:chOff x="3504" y="919"/>
            <a:chExt cx="2112" cy="3192"/>
          </a:xfrm>
        </p:grpSpPr>
        <p:sp>
          <p:nvSpPr>
            <p:cNvPr id="26" name="AutoShape 34"/>
            <p:cNvSpPr>
              <a:spLocks noChangeArrowheads="1"/>
            </p:cNvSpPr>
            <p:nvPr/>
          </p:nvSpPr>
          <p:spPr bwMode="auto">
            <a:xfrm>
              <a:off x="3504" y="1099"/>
              <a:ext cx="2112" cy="3012"/>
            </a:xfrm>
            <a:prstGeom prst="roundRect">
              <a:avLst>
                <a:gd name="adj" fmla="val 10634"/>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marL="171450" indent="-171450">
                <a:defRPr/>
              </a:pPr>
              <a:endParaRPr lang="en-US" sz="1800" b="1" dirty="0">
                <a:solidFill>
                  <a:schemeClr val="tx1"/>
                </a:solidFill>
                <a:latin typeface="Arial" pitchFamily="34" charset="0"/>
                <a:cs typeface="Arial" pitchFamily="34" charset="0"/>
              </a:endParaRPr>
            </a:p>
          </p:txBody>
        </p:sp>
        <p:sp>
          <p:nvSpPr>
            <p:cNvPr id="27" name="AutoShape 35"/>
            <p:cNvSpPr>
              <a:spLocks noChangeArrowheads="1"/>
            </p:cNvSpPr>
            <p:nvPr/>
          </p:nvSpPr>
          <p:spPr bwMode="auto">
            <a:xfrm>
              <a:off x="3504" y="919"/>
              <a:ext cx="2112" cy="541"/>
            </a:xfrm>
            <a:prstGeom prst="roundRect">
              <a:avLst>
                <a:gd name="adj" fmla="val 5000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274320" rIns="274320" anchor="ctr"/>
            <a:lstStyle/>
            <a:p>
              <a:pPr>
                <a:defRPr/>
              </a:pPr>
              <a:r>
                <a:rPr lang="en-US" sz="2600" b="1" dirty="0">
                  <a:solidFill>
                    <a:schemeClr val="tx1"/>
                  </a:solidFill>
                  <a:latin typeface="Arial" pitchFamily="34" charset="0"/>
                  <a:cs typeface="Arial" pitchFamily="34" charset="0"/>
                </a:rPr>
                <a:t>Something of Value</a:t>
              </a:r>
            </a:p>
          </p:txBody>
        </p:sp>
        <p:sp>
          <p:nvSpPr>
            <p:cNvPr id="23560" name="Text Box 38"/>
            <p:cNvSpPr txBox="1">
              <a:spLocks noChangeArrowheads="1"/>
            </p:cNvSpPr>
            <p:nvPr/>
          </p:nvSpPr>
          <p:spPr bwMode="auto">
            <a:xfrm>
              <a:off x="3504" y="1518"/>
              <a:ext cx="2112" cy="2500"/>
            </a:xfrm>
            <a:prstGeom prst="rect">
              <a:avLst/>
            </a:prstGeom>
            <a:noFill/>
            <a:ln w="9525">
              <a:noFill/>
              <a:miter lim="800000"/>
              <a:headEnd/>
              <a:tailEnd/>
            </a:ln>
          </p:spPr>
          <p:txBody>
            <a:bodyPr/>
            <a:lstStyle/>
            <a:p>
              <a:pPr marL="227013" indent="-227013" algn="l">
                <a:lnSpc>
                  <a:spcPct val="80000"/>
                </a:lnSpc>
                <a:spcBef>
                  <a:spcPct val="20000"/>
                </a:spcBef>
                <a:buClr>
                  <a:srgbClr val="0070C0"/>
                </a:buClr>
                <a:defRPr/>
              </a:pPr>
              <a:r>
                <a:rPr lang="en-US" sz="1800" b="1" dirty="0">
                  <a:latin typeface="Arial" pitchFamily="34" charset="0"/>
                  <a:cs typeface="Arial" pitchFamily="34" charset="0"/>
                </a:rPr>
                <a:t>Product </a:t>
              </a:r>
            </a:p>
            <a:p>
              <a:pPr marL="515938" lvl="1" indent="-171450" algn="l">
                <a:lnSpc>
                  <a:spcPct val="80000"/>
                </a:lnSpc>
                <a:spcBef>
                  <a:spcPct val="20000"/>
                </a:spcBef>
                <a:buClr>
                  <a:schemeClr val="tx1"/>
                </a:buClr>
                <a:buFont typeface="Arial" pitchFamily="34" charset="0"/>
                <a:buChar char="•"/>
                <a:defRPr/>
              </a:pPr>
              <a:r>
                <a:rPr lang="en-US" sz="1800" b="1" dirty="0">
                  <a:latin typeface="Arial" pitchFamily="34" charset="0"/>
                  <a:cs typeface="Arial" pitchFamily="34" charset="0"/>
                </a:rPr>
                <a:t>Branded—well known</a:t>
              </a:r>
            </a:p>
            <a:p>
              <a:pPr marL="515938" lvl="1" indent="-171450" algn="l">
                <a:lnSpc>
                  <a:spcPct val="80000"/>
                </a:lnSpc>
                <a:spcBef>
                  <a:spcPct val="20000"/>
                </a:spcBef>
                <a:buClr>
                  <a:schemeClr val="tx1"/>
                </a:buClr>
                <a:buFont typeface="Arial" pitchFamily="34" charset="0"/>
                <a:buChar char="•"/>
                <a:defRPr/>
              </a:pPr>
              <a:r>
                <a:rPr lang="en-US" sz="1800" b="1" dirty="0">
                  <a:latin typeface="Arial" pitchFamily="34" charset="0"/>
                  <a:cs typeface="Arial" pitchFamily="34" charset="0"/>
                </a:rPr>
                <a:t>Guaranteed &amp; warranted</a:t>
              </a:r>
            </a:p>
            <a:p>
              <a:pPr marL="515938" lvl="1" indent="-171450" algn="l">
                <a:lnSpc>
                  <a:spcPct val="80000"/>
                </a:lnSpc>
                <a:spcBef>
                  <a:spcPct val="20000"/>
                </a:spcBef>
                <a:buClr>
                  <a:schemeClr val="tx1"/>
                </a:buClr>
                <a:buFont typeface="Arial" pitchFamily="34" charset="0"/>
                <a:buChar char="•"/>
                <a:defRPr/>
              </a:pPr>
              <a:r>
                <a:rPr lang="en-US" sz="1800" b="1" dirty="0">
                  <a:latin typeface="Arial" pitchFamily="34" charset="0"/>
                  <a:cs typeface="Arial" pitchFamily="34" charset="0"/>
                </a:rPr>
                <a:t>Service/repair facilities</a:t>
              </a:r>
            </a:p>
            <a:p>
              <a:pPr marL="515938" lvl="1" indent="-171450" algn="l">
                <a:lnSpc>
                  <a:spcPct val="80000"/>
                </a:lnSpc>
                <a:spcBef>
                  <a:spcPct val="20000"/>
                </a:spcBef>
                <a:buClr>
                  <a:schemeClr val="tx1"/>
                </a:buClr>
                <a:buFont typeface="Arial" pitchFamily="34" charset="0"/>
                <a:buChar char="•"/>
                <a:defRPr/>
              </a:pPr>
              <a:r>
                <a:rPr lang="en-US" sz="1800" b="1" dirty="0">
                  <a:latin typeface="Arial" pitchFamily="34" charset="0"/>
                  <a:cs typeface="Arial" pitchFamily="34" charset="0"/>
                </a:rPr>
                <a:t>Convenient packaging</a:t>
              </a:r>
            </a:p>
            <a:p>
              <a:pPr marL="227013" indent="-227013" algn="l">
                <a:lnSpc>
                  <a:spcPct val="80000"/>
                </a:lnSpc>
                <a:spcBef>
                  <a:spcPct val="20000"/>
                </a:spcBef>
                <a:buClr>
                  <a:schemeClr val="tx1"/>
                </a:buClr>
                <a:defRPr/>
              </a:pPr>
              <a:r>
                <a:rPr lang="en-US" sz="1800" b="1" dirty="0">
                  <a:latin typeface="Arial" pitchFamily="34" charset="0"/>
                  <a:cs typeface="Arial" pitchFamily="34" charset="0"/>
                </a:rPr>
                <a:t>Place</a:t>
              </a:r>
            </a:p>
            <a:p>
              <a:pPr marL="520700" lvl="1" indent="-176213" algn="l">
                <a:lnSpc>
                  <a:spcPct val="80000"/>
                </a:lnSpc>
                <a:spcBef>
                  <a:spcPct val="20000"/>
                </a:spcBef>
                <a:buClr>
                  <a:schemeClr val="tx1"/>
                </a:buClr>
                <a:buFont typeface="Arial" pitchFamily="34" charset="0"/>
                <a:buChar char="•"/>
                <a:defRPr/>
              </a:pPr>
              <a:r>
                <a:rPr lang="en-US" sz="1800" b="1" dirty="0">
                  <a:latin typeface="Arial" pitchFamily="34" charset="0"/>
                  <a:cs typeface="Arial" pitchFamily="34" charset="0"/>
                </a:rPr>
                <a:t>Availability--when/where</a:t>
              </a:r>
            </a:p>
            <a:p>
              <a:pPr marL="227013" indent="-227013" algn="l">
                <a:lnSpc>
                  <a:spcPct val="80000"/>
                </a:lnSpc>
                <a:spcBef>
                  <a:spcPct val="20000"/>
                </a:spcBef>
                <a:buClr>
                  <a:srgbClr val="0070C0"/>
                </a:buClr>
                <a:defRPr/>
              </a:pPr>
              <a:r>
                <a:rPr lang="en-US" sz="1800" b="1" dirty="0">
                  <a:latin typeface="Arial" pitchFamily="34" charset="0"/>
                  <a:cs typeface="Arial" pitchFamily="34" charset="0"/>
                </a:rPr>
                <a:t>Promotion</a:t>
              </a:r>
            </a:p>
            <a:p>
              <a:pPr marL="515938" lvl="1" indent="-171450" algn="l">
                <a:lnSpc>
                  <a:spcPct val="80000"/>
                </a:lnSpc>
                <a:spcBef>
                  <a:spcPct val="20000"/>
                </a:spcBef>
                <a:buClr>
                  <a:schemeClr val="tx1"/>
                </a:buClr>
                <a:buFont typeface="Arial" pitchFamily="34" charset="0"/>
                <a:buChar char="•"/>
                <a:defRPr/>
              </a:pPr>
              <a:r>
                <a:rPr lang="en-US" sz="1800" b="1" dirty="0">
                  <a:latin typeface="Arial" pitchFamily="34" charset="0"/>
                  <a:cs typeface="Arial" pitchFamily="34" charset="0"/>
                </a:rPr>
                <a:t>Promotion aimed at end-user customers</a:t>
              </a:r>
            </a:p>
            <a:p>
              <a:pPr marL="227013" indent="-227013" algn="l">
                <a:lnSpc>
                  <a:spcPct val="80000"/>
                </a:lnSpc>
                <a:spcBef>
                  <a:spcPct val="20000"/>
                </a:spcBef>
                <a:buClr>
                  <a:srgbClr val="0070C0"/>
                </a:buClr>
                <a:defRPr/>
              </a:pPr>
              <a:r>
                <a:rPr lang="en-US" sz="1800" b="1" dirty="0">
                  <a:latin typeface="Arial" pitchFamily="34" charset="0"/>
                  <a:cs typeface="Arial" pitchFamily="34" charset="0"/>
                </a:rPr>
                <a:t>Price</a:t>
              </a:r>
            </a:p>
            <a:p>
              <a:pPr marL="515938" lvl="1" indent="-171450" algn="l">
                <a:lnSpc>
                  <a:spcPct val="80000"/>
                </a:lnSpc>
                <a:spcBef>
                  <a:spcPct val="20000"/>
                </a:spcBef>
                <a:buClr>
                  <a:schemeClr val="tx1"/>
                </a:buClr>
                <a:buFont typeface="Arial" pitchFamily="34" charset="0"/>
                <a:buChar char="•"/>
                <a:defRPr/>
              </a:pPr>
              <a:r>
                <a:rPr lang="en-US" sz="1800" b="1" dirty="0">
                  <a:latin typeface="Arial" pitchFamily="34" charset="0"/>
                  <a:cs typeface="Arial" pitchFamily="34" charset="0"/>
                </a:rPr>
                <a:t>Price-level guarantee</a:t>
              </a:r>
            </a:p>
            <a:p>
              <a:pPr marL="515938" lvl="1" indent="-171450" algn="l">
                <a:lnSpc>
                  <a:spcPct val="80000"/>
                </a:lnSpc>
                <a:spcBef>
                  <a:spcPct val="20000"/>
                </a:spcBef>
                <a:buClr>
                  <a:schemeClr val="tx1"/>
                </a:buClr>
                <a:buFont typeface="Arial" pitchFamily="34" charset="0"/>
                <a:buChar char="•"/>
                <a:defRPr/>
              </a:pPr>
              <a:r>
                <a:rPr lang="en-US" sz="1800" b="1" dirty="0">
                  <a:latin typeface="Arial" pitchFamily="34" charset="0"/>
                  <a:cs typeface="Arial" pitchFamily="34" charset="0"/>
                </a:rPr>
                <a:t>Sufficient margin &amp; inventory turns to allow for profit</a:t>
              </a:r>
            </a:p>
          </p:txBody>
        </p:sp>
      </p:grpSp>
    </p:spTree>
    <p:custDataLst>
      <p:tags r:id="rId1"/>
    </p:custDataLst>
    <p:extLst>
      <p:ext uri="{BB962C8B-B14F-4D97-AF65-F5344CB8AC3E}">
        <p14:creationId xmlns:p14="http://schemas.microsoft.com/office/powerpoint/2010/main" val="46483487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outVertical)">
                                      <p:cBhvr>
                                        <p:cTn id="7" dur="500"/>
                                        <p:tgtEl>
                                          <p:spTgt spid="14"/>
                                        </p:tgtEl>
                                      </p:cBhvr>
                                    </p:animEffect>
                                  </p:childTnLst>
                                </p:cTn>
                              </p:par>
                            </p:childTnLst>
                          </p:cTn>
                        </p:par>
                      </p:childTnLst>
                    </p:cTn>
                  </p:par>
                  <p:par>
                    <p:cTn id="8" fill="hold">
                      <p:stCondLst>
                        <p:cond delay="indefinite"/>
                      </p:stCondLst>
                      <p:childTnLst>
                        <p:par>
                          <p:cTn id="9" fill="hold" nodeType="after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 name="Rectangle 2"/>
          <p:cNvSpPr>
            <a:spLocks noGrp="1" noChangeArrowheads="1"/>
          </p:cNvSpPr>
          <p:nvPr>
            <p:ph type="title"/>
          </p:nvPr>
        </p:nvSpPr>
        <p:spPr>
          <a:xfrm>
            <a:off x="457200" y="201613"/>
            <a:ext cx="8229600" cy="1398587"/>
          </a:xfrm>
        </p:spPr>
        <p:txBody>
          <a:bodyPr>
            <a:noAutofit/>
          </a:bodyPr>
          <a:lstStyle/>
          <a:p>
            <a:r>
              <a:rPr lang="en-US" dirty="0"/>
              <a:t>Possible Pricing Objectives (Exhibit 17-4), slide 1 of 3</a:t>
            </a:r>
          </a:p>
        </p:txBody>
      </p:sp>
      <p:cxnSp>
        <p:nvCxnSpPr>
          <p:cNvPr id="16" name="Straight Arrow Connector 15"/>
          <p:cNvCxnSpPr>
            <a:cxnSpLocks noChangeShapeType="1"/>
            <a:stCxn id="22" idx="3"/>
            <a:endCxn id="23" idx="1"/>
          </p:cNvCxnSpPr>
          <p:nvPr/>
        </p:nvCxnSpPr>
        <p:spPr bwMode="auto">
          <a:xfrm flipV="1">
            <a:off x="5495925" y="2581275"/>
            <a:ext cx="660400" cy="371475"/>
          </a:xfrm>
          <a:prstGeom prst="straightConnector1">
            <a:avLst/>
          </a:prstGeom>
          <a:noFill/>
          <a:ln w="381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7" name="Straight Arrow Connector 16"/>
          <p:cNvCxnSpPr>
            <a:cxnSpLocks noChangeShapeType="1"/>
            <a:stCxn id="22" idx="3"/>
            <a:endCxn id="24" idx="1"/>
          </p:cNvCxnSpPr>
          <p:nvPr/>
        </p:nvCxnSpPr>
        <p:spPr bwMode="auto">
          <a:xfrm>
            <a:off x="5495925" y="2952750"/>
            <a:ext cx="660400" cy="523875"/>
          </a:xfrm>
          <a:prstGeom prst="straightConnector1">
            <a:avLst/>
          </a:prstGeom>
          <a:noFill/>
          <a:ln w="381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2" name="AutoShape 12">
            <a:hlinkHover r:id="" action="ppaction://macro?name=changecolor"/>
          </p:cNvPr>
          <p:cNvSpPr>
            <a:spLocks noChangeArrowheads="1"/>
          </p:cNvSpPr>
          <p:nvPr/>
        </p:nvSpPr>
        <p:spPr bwMode="auto">
          <a:xfrm>
            <a:off x="2892425" y="2581275"/>
            <a:ext cx="2603500" cy="742950"/>
          </a:xfrm>
          <a:prstGeom prst="roundRect">
            <a:avLst>
              <a:gd name="adj" fmla="val 16667"/>
            </a:avLst>
          </a:prstGeom>
          <a:ln/>
          <a:extLst/>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200" b="1" dirty="0">
                <a:latin typeface="Arial" pitchFamily="34" charset="0"/>
                <a:cs typeface="Arial" pitchFamily="34" charset="0"/>
              </a:rPr>
              <a:t>Profit oriented</a:t>
            </a:r>
          </a:p>
        </p:txBody>
      </p:sp>
      <p:sp>
        <p:nvSpPr>
          <p:cNvPr id="23" name="AutoShape 12">
            <a:hlinkHover r:id="" action="ppaction://macro?name=changecolor"/>
          </p:cNvPr>
          <p:cNvSpPr>
            <a:spLocks noChangeArrowheads="1"/>
          </p:cNvSpPr>
          <p:nvPr/>
        </p:nvSpPr>
        <p:spPr bwMode="auto">
          <a:xfrm>
            <a:off x="6156325" y="2257425"/>
            <a:ext cx="2603500" cy="647700"/>
          </a:xfrm>
          <a:prstGeom prst="roundRect">
            <a:avLst>
              <a:gd name="adj" fmla="val 16667"/>
            </a:avLst>
          </a:prstGeom>
          <a:ln/>
          <a:extLst/>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200" b="1" dirty="0">
                <a:latin typeface="Arial" pitchFamily="34" charset="0"/>
                <a:cs typeface="Arial" pitchFamily="34" charset="0"/>
              </a:rPr>
              <a:t>Target return</a:t>
            </a:r>
          </a:p>
        </p:txBody>
      </p:sp>
      <p:sp>
        <p:nvSpPr>
          <p:cNvPr id="24" name="AutoShape 12">
            <a:hlinkHover r:id="" action="ppaction://macro?name=changecolor"/>
          </p:cNvPr>
          <p:cNvSpPr>
            <a:spLocks noChangeArrowheads="1"/>
          </p:cNvSpPr>
          <p:nvPr/>
        </p:nvSpPr>
        <p:spPr bwMode="auto">
          <a:xfrm>
            <a:off x="6156325" y="3152775"/>
            <a:ext cx="2603500" cy="647700"/>
          </a:xfrm>
          <a:prstGeom prst="roundRect">
            <a:avLst>
              <a:gd name="adj" fmla="val 16667"/>
            </a:avLst>
          </a:prstGeom>
          <a:ln/>
          <a:extLst/>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200" b="1" dirty="0">
                <a:latin typeface="Arial" pitchFamily="34" charset="0"/>
                <a:cs typeface="Arial" pitchFamily="34" charset="0"/>
              </a:rPr>
              <a:t>Maximize profits</a:t>
            </a:r>
          </a:p>
        </p:txBody>
      </p:sp>
      <p:cxnSp>
        <p:nvCxnSpPr>
          <p:cNvPr id="25" name="Straight Arrow Connector 24"/>
          <p:cNvCxnSpPr>
            <a:cxnSpLocks noChangeShapeType="1"/>
            <a:stCxn id="34" idx="0"/>
            <a:endCxn id="22" idx="1"/>
          </p:cNvCxnSpPr>
          <p:nvPr/>
        </p:nvCxnSpPr>
        <p:spPr bwMode="auto">
          <a:xfrm flipV="1">
            <a:off x="1295400" y="2952750"/>
            <a:ext cx="1597025" cy="1314450"/>
          </a:xfrm>
          <a:prstGeom prst="straightConnector1">
            <a:avLst/>
          </a:prstGeom>
          <a:noFill/>
          <a:ln w="381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34" name="AutoShape 12">
            <a:hlinkHover r:id="" action="ppaction://macro?name=changecolor"/>
          </p:cNvPr>
          <p:cNvSpPr>
            <a:spLocks noChangeArrowheads="1"/>
          </p:cNvSpPr>
          <p:nvPr/>
        </p:nvSpPr>
        <p:spPr bwMode="auto">
          <a:xfrm>
            <a:off x="304800" y="4267200"/>
            <a:ext cx="1981200" cy="9144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200" b="1" dirty="0">
                <a:latin typeface="Arial" pitchFamily="34" charset="0"/>
                <a:cs typeface="Arial" pitchFamily="34" charset="0"/>
              </a:rPr>
              <a:t>Pricing objectives</a:t>
            </a:r>
          </a:p>
        </p:txBody>
      </p:sp>
    </p:spTree>
    <p:custDataLst>
      <p:tags r:id="rId1"/>
    </p:custDataLst>
    <p:extLst>
      <p:ext uri="{BB962C8B-B14F-4D97-AF65-F5344CB8AC3E}">
        <p14:creationId xmlns:p14="http://schemas.microsoft.com/office/powerpoint/2010/main" val="15116535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mph" presetSubtype="0" fill="hold" grpId="0" nodeType="clickEffect">
                                  <p:stCondLst>
                                    <p:cond delay="0"/>
                                  </p:stCondLst>
                                  <p:childTnLst>
                                    <p:animClr clrSpc="hsl" dir="cw">
                                      <p:cBhvr override="childStyle">
                                        <p:cTn id="6" dur="500" fill="hold"/>
                                        <p:tgtEl>
                                          <p:spTgt spid="22"/>
                                        </p:tgtEl>
                                        <p:attrNameLst>
                                          <p:attrName>style.color</p:attrName>
                                        </p:attrNameLst>
                                      </p:cBhvr>
                                      <p:by>
                                        <p:hsl h="0" s="-70588" l="0"/>
                                      </p:by>
                                    </p:animClr>
                                    <p:animClr clrSpc="hsl" dir="cw">
                                      <p:cBhvr>
                                        <p:cTn id="7" dur="500" fill="hold"/>
                                        <p:tgtEl>
                                          <p:spTgt spid="22"/>
                                        </p:tgtEl>
                                        <p:attrNameLst>
                                          <p:attrName>fillcolor</p:attrName>
                                        </p:attrNameLst>
                                      </p:cBhvr>
                                      <p:by>
                                        <p:hsl h="0" s="-70588" l="0"/>
                                      </p:by>
                                    </p:animClr>
                                    <p:animClr clrSpc="hsl" dir="cw">
                                      <p:cBhvr>
                                        <p:cTn id="8" dur="500" fill="hold"/>
                                        <p:tgtEl>
                                          <p:spTgt spid="22"/>
                                        </p:tgtEl>
                                        <p:attrNameLst>
                                          <p:attrName>stroke.color</p:attrName>
                                        </p:attrNameLst>
                                      </p:cBhvr>
                                      <p:by>
                                        <p:hsl h="0" s="-70588" l="0"/>
                                      </p:by>
                                    </p:animClr>
                                    <p:set>
                                      <p:cBhvr>
                                        <p:cTn id="9" dur="500" fill="hold"/>
                                        <p:tgtEl>
                                          <p:spTgt spid="22"/>
                                        </p:tgtEl>
                                        <p:attrNameLst>
                                          <p:attrName>fill.type</p:attrName>
                                        </p:attrNameLst>
                                      </p:cBhvr>
                                      <p:to>
                                        <p:strVal val="solid"/>
                                      </p:to>
                                    </p:set>
                                  </p:childTnLst>
                                </p:cTn>
                              </p:par>
                              <p:par>
                                <p:cTn id="10" presetID="25" presetClass="emph" presetSubtype="0" fill="hold" grpId="0" nodeType="withEffect">
                                  <p:stCondLst>
                                    <p:cond delay="0"/>
                                  </p:stCondLst>
                                  <p:childTnLst>
                                    <p:animClr clrSpc="hsl" dir="cw">
                                      <p:cBhvr override="childStyle">
                                        <p:cTn id="11" dur="500" fill="hold"/>
                                        <p:tgtEl>
                                          <p:spTgt spid="23"/>
                                        </p:tgtEl>
                                        <p:attrNameLst>
                                          <p:attrName>style.color</p:attrName>
                                        </p:attrNameLst>
                                      </p:cBhvr>
                                      <p:by>
                                        <p:hsl h="0" s="-70588" l="0"/>
                                      </p:by>
                                    </p:animClr>
                                    <p:animClr clrSpc="hsl" dir="cw">
                                      <p:cBhvr>
                                        <p:cTn id="12" dur="500" fill="hold"/>
                                        <p:tgtEl>
                                          <p:spTgt spid="23"/>
                                        </p:tgtEl>
                                        <p:attrNameLst>
                                          <p:attrName>fillcolor</p:attrName>
                                        </p:attrNameLst>
                                      </p:cBhvr>
                                      <p:by>
                                        <p:hsl h="0" s="-70588" l="0"/>
                                      </p:by>
                                    </p:animClr>
                                    <p:animClr clrSpc="hsl" dir="cw">
                                      <p:cBhvr>
                                        <p:cTn id="13" dur="500" fill="hold"/>
                                        <p:tgtEl>
                                          <p:spTgt spid="23"/>
                                        </p:tgtEl>
                                        <p:attrNameLst>
                                          <p:attrName>stroke.color</p:attrName>
                                        </p:attrNameLst>
                                      </p:cBhvr>
                                      <p:by>
                                        <p:hsl h="0" s="-70588" l="0"/>
                                      </p:by>
                                    </p:animClr>
                                    <p:set>
                                      <p:cBhvr>
                                        <p:cTn id="14" dur="500" fill="hold"/>
                                        <p:tgtEl>
                                          <p:spTgt spid="23"/>
                                        </p:tgtEl>
                                        <p:attrNameLst>
                                          <p:attrName>fill.type</p:attrName>
                                        </p:attrNameLst>
                                      </p:cBhvr>
                                      <p:to>
                                        <p:strVal val="solid"/>
                                      </p:to>
                                    </p:set>
                                  </p:childTnLst>
                                </p:cTn>
                              </p:par>
                              <p:par>
                                <p:cTn id="15" presetID="25" presetClass="emph" presetSubtype="0" fill="hold" grpId="0" nodeType="withEffect">
                                  <p:stCondLst>
                                    <p:cond delay="0"/>
                                  </p:stCondLst>
                                  <p:childTnLst>
                                    <p:animClr clrSpc="hsl" dir="cw">
                                      <p:cBhvr override="childStyle">
                                        <p:cTn id="16" dur="500" fill="hold"/>
                                        <p:tgtEl>
                                          <p:spTgt spid="24"/>
                                        </p:tgtEl>
                                        <p:attrNameLst>
                                          <p:attrName>style.color</p:attrName>
                                        </p:attrNameLst>
                                      </p:cBhvr>
                                      <p:by>
                                        <p:hsl h="0" s="-70588" l="0"/>
                                      </p:by>
                                    </p:animClr>
                                    <p:animClr clrSpc="hsl" dir="cw">
                                      <p:cBhvr>
                                        <p:cTn id="17" dur="500" fill="hold"/>
                                        <p:tgtEl>
                                          <p:spTgt spid="24"/>
                                        </p:tgtEl>
                                        <p:attrNameLst>
                                          <p:attrName>fillcolor</p:attrName>
                                        </p:attrNameLst>
                                      </p:cBhvr>
                                      <p:by>
                                        <p:hsl h="0" s="-70588" l="0"/>
                                      </p:by>
                                    </p:animClr>
                                    <p:animClr clrSpc="hsl" dir="cw">
                                      <p:cBhvr>
                                        <p:cTn id="18" dur="500" fill="hold"/>
                                        <p:tgtEl>
                                          <p:spTgt spid="24"/>
                                        </p:tgtEl>
                                        <p:attrNameLst>
                                          <p:attrName>stroke.color</p:attrName>
                                        </p:attrNameLst>
                                      </p:cBhvr>
                                      <p:by>
                                        <p:hsl h="0" s="-70588" l="0"/>
                                      </p:by>
                                    </p:animClr>
                                    <p:set>
                                      <p:cBhvr>
                                        <p:cTn id="19" dur="500" fill="hold"/>
                                        <p:tgtEl>
                                          <p:spTgt spid="24"/>
                                        </p:tgtEl>
                                        <p:attrNameLst>
                                          <p:attrName>fill.type</p:attrName>
                                        </p:attrNameLst>
                                      </p:cBhvr>
                                      <p:to>
                                        <p:strVal val="solid"/>
                                      </p:to>
                                    </p:set>
                                  </p:childTnLst>
                                </p:cTn>
                              </p:par>
                              <p:par>
                                <p:cTn id="20" presetID="25" presetClass="emph" presetSubtype="0" fill="hold" nodeType="withEffect">
                                  <p:stCondLst>
                                    <p:cond delay="0"/>
                                  </p:stCondLst>
                                  <p:childTnLst>
                                    <p:animClr clrSpc="hsl" dir="cw">
                                      <p:cBhvr override="childStyle">
                                        <p:cTn id="21" dur="500" fill="hold"/>
                                        <p:tgtEl>
                                          <p:spTgt spid="25"/>
                                        </p:tgtEl>
                                        <p:attrNameLst>
                                          <p:attrName>style.color</p:attrName>
                                        </p:attrNameLst>
                                      </p:cBhvr>
                                      <p:by>
                                        <p:hsl h="0" s="-70588" l="0"/>
                                      </p:by>
                                    </p:animClr>
                                    <p:animClr clrSpc="hsl" dir="cw">
                                      <p:cBhvr>
                                        <p:cTn id="22" dur="500" fill="hold"/>
                                        <p:tgtEl>
                                          <p:spTgt spid="25"/>
                                        </p:tgtEl>
                                        <p:attrNameLst>
                                          <p:attrName>fillcolor</p:attrName>
                                        </p:attrNameLst>
                                      </p:cBhvr>
                                      <p:by>
                                        <p:hsl h="0" s="-70588" l="0"/>
                                      </p:by>
                                    </p:animClr>
                                    <p:animClr clrSpc="hsl" dir="cw">
                                      <p:cBhvr>
                                        <p:cTn id="23" dur="500" fill="hold"/>
                                        <p:tgtEl>
                                          <p:spTgt spid="25"/>
                                        </p:tgtEl>
                                        <p:attrNameLst>
                                          <p:attrName>stroke.color</p:attrName>
                                        </p:attrNameLst>
                                      </p:cBhvr>
                                      <p:by>
                                        <p:hsl h="0" s="-70588" l="0"/>
                                      </p:by>
                                    </p:animClr>
                                    <p:set>
                                      <p:cBhvr>
                                        <p:cTn id="24" dur="500" fill="hold"/>
                                        <p:tgtEl>
                                          <p:spTgt spid="25"/>
                                        </p:tgtEl>
                                        <p:attrNameLst>
                                          <p:attrName>fill.type</p:attrName>
                                        </p:attrNameLst>
                                      </p:cBhvr>
                                      <p:to>
                                        <p:strVal val="solid"/>
                                      </p:to>
                                    </p:set>
                                  </p:childTnLst>
                                </p:cTn>
                              </p:par>
                              <p:par>
                                <p:cTn id="25" presetID="25" presetClass="emph" presetSubtype="0" fill="hold" nodeType="withEffect">
                                  <p:stCondLst>
                                    <p:cond delay="0"/>
                                  </p:stCondLst>
                                  <p:childTnLst>
                                    <p:animClr clrSpc="hsl" dir="cw">
                                      <p:cBhvr override="childStyle">
                                        <p:cTn id="26" dur="500" fill="hold"/>
                                        <p:tgtEl>
                                          <p:spTgt spid="16"/>
                                        </p:tgtEl>
                                        <p:attrNameLst>
                                          <p:attrName>style.color</p:attrName>
                                        </p:attrNameLst>
                                      </p:cBhvr>
                                      <p:by>
                                        <p:hsl h="0" s="-70588" l="0"/>
                                      </p:by>
                                    </p:animClr>
                                    <p:animClr clrSpc="hsl" dir="cw">
                                      <p:cBhvr>
                                        <p:cTn id="27" dur="500" fill="hold"/>
                                        <p:tgtEl>
                                          <p:spTgt spid="16"/>
                                        </p:tgtEl>
                                        <p:attrNameLst>
                                          <p:attrName>fillcolor</p:attrName>
                                        </p:attrNameLst>
                                      </p:cBhvr>
                                      <p:by>
                                        <p:hsl h="0" s="-70588" l="0"/>
                                      </p:by>
                                    </p:animClr>
                                    <p:animClr clrSpc="hsl" dir="cw">
                                      <p:cBhvr>
                                        <p:cTn id="28" dur="500" fill="hold"/>
                                        <p:tgtEl>
                                          <p:spTgt spid="16"/>
                                        </p:tgtEl>
                                        <p:attrNameLst>
                                          <p:attrName>stroke.color</p:attrName>
                                        </p:attrNameLst>
                                      </p:cBhvr>
                                      <p:by>
                                        <p:hsl h="0" s="-70588" l="0"/>
                                      </p:by>
                                    </p:animClr>
                                    <p:set>
                                      <p:cBhvr>
                                        <p:cTn id="29" dur="500" fill="hold"/>
                                        <p:tgtEl>
                                          <p:spTgt spid="16"/>
                                        </p:tgtEl>
                                        <p:attrNameLst>
                                          <p:attrName>fill.type</p:attrName>
                                        </p:attrNameLst>
                                      </p:cBhvr>
                                      <p:to>
                                        <p:strVal val="solid"/>
                                      </p:to>
                                    </p:set>
                                  </p:childTnLst>
                                </p:cTn>
                              </p:par>
                              <p:par>
                                <p:cTn id="30" presetID="25" presetClass="emph" presetSubtype="0" fill="hold" nodeType="withEffect">
                                  <p:stCondLst>
                                    <p:cond delay="0"/>
                                  </p:stCondLst>
                                  <p:childTnLst>
                                    <p:animClr clrSpc="hsl" dir="cw">
                                      <p:cBhvr override="childStyle">
                                        <p:cTn id="31" dur="500" fill="hold"/>
                                        <p:tgtEl>
                                          <p:spTgt spid="17"/>
                                        </p:tgtEl>
                                        <p:attrNameLst>
                                          <p:attrName>style.color</p:attrName>
                                        </p:attrNameLst>
                                      </p:cBhvr>
                                      <p:by>
                                        <p:hsl h="0" s="-70588" l="0"/>
                                      </p:by>
                                    </p:animClr>
                                    <p:animClr clrSpc="hsl" dir="cw">
                                      <p:cBhvr>
                                        <p:cTn id="32" dur="500" fill="hold"/>
                                        <p:tgtEl>
                                          <p:spTgt spid="17"/>
                                        </p:tgtEl>
                                        <p:attrNameLst>
                                          <p:attrName>fillcolor</p:attrName>
                                        </p:attrNameLst>
                                      </p:cBhvr>
                                      <p:by>
                                        <p:hsl h="0" s="-70588" l="0"/>
                                      </p:by>
                                    </p:animClr>
                                    <p:animClr clrSpc="hsl" dir="cw">
                                      <p:cBhvr>
                                        <p:cTn id="33" dur="500" fill="hold"/>
                                        <p:tgtEl>
                                          <p:spTgt spid="17"/>
                                        </p:tgtEl>
                                        <p:attrNameLst>
                                          <p:attrName>stroke.color</p:attrName>
                                        </p:attrNameLst>
                                      </p:cBhvr>
                                      <p:by>
                                        <p:hsl h="0" s="-70588" l="0"/>
                                      </p:by>
                                    </p:animClr>
                                    <p:set>
                                      <p:cBhvr>
                                        <p:cTn id="34" dur="500" fill="hold"/>
                                        <p:tgtEl>
                                          <p:spTgt spid="1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cxnSp>
        <p:nvCxnSpPr>
          <p:cNvPr id="25" name="Straight Arrow Connector 24"/>
          <p:cNvCxnSpPr>
            <a:cxnSpLocks noChangeShapeType="1"/>
            <a:stCxn id="31" idx="3"/>
            <a:endCxn id="32" idx="1"/>
          </p:cNvCxnSpPr>
          <p:nvPr/>
        </p:nvCxnSpPr>
        <p:spPr bwMode="auto">
          <a:xfrm flipV="1">
            <a:off x="5495925" y="2438400"/>
            <a:ext cx="660400" cy="371475"/>
          </a:xfrm>
          <a:prstGeom prst="straightConnector1">
            <a:avLst/>
          </a:prstGeom>
          <a:noFill/>
          <a:ln w="381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6" name="Straight Arrow Connector 25"/>
          <p:cNvCxnSpPr>
            <a:cxnSpLocks noChangeShapeType="1"/>
            <a:stCxn id="31" idx="3"/>
            <a:endCxn id="33" idx="1"/>
          </p:cNvCxnSpPr>
          <p:nvPr/>
        </p:nvCxnSpPr>
        <p:spPr bwMode="auto">
          <a:xfrm>
            <a:off x="5495925" y="2809875"/>
            <a:ext cx="660400" cy="523875"/>
          </a:xfrm>
          <a:prstGeom prst="straightConnector1">
            <a:avLst/>
          </a:prstGeom>
          <a:noFill/>
          <a:ln w="381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7" name="Straight Arrow Connector 26"/>
          <p:cNvCxnSpPr>
            <a:cxnSpLocks noChangeShapeType="1"/>
            <a:stCxn id="35" idx="3"/>
            <a:endCxn id="36" idx="1"/>
          </p:cNvCxnSpPr>
          <p:nvPr/>
        </p:nvCxnSpPr>
        <p:spPr bwMode="auto">
          <a:xfrm flipV="1">
            <a:off x="5495925" y="4191000"/>
            <a:ext cx="660400" cy="371475"/>
          </a:xfrm>
          <a:prstGeom prst="straightConnector1">
            <a:avLst/>
          </a:prstGeom>
          <a:noFill/>
          <a:ln w="381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8" name="Straight Arrow Connector 27"/>
          <p:cNvCxnSpPr>
            <a:cxnSpLocks noChangeShapeType="1"/>
            <a:stCxn id="35" idx="3"/>
            <a:endCxn id="37" idx="1"/>
          </p:cNvCxnSpPr>
          <p:nvPr/>
        </p:nvCxnSpPr>
        <p:spPr bwMode="auto">
          <a:xfrm>
            <a:off x="5495925" y="4562475"/>
            <a:ext cx="660400" cy="523875"/>
          </a:xfrm>
          <a:prstGeom prst="straightConnector1">
            <a:avLst/>
          </a:prstGeom>
          <a:noFill/>
          <a:ln w="381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31" name="AutoShape 12">
            <a:hlinkHover r:id="" action="ppaction://macro?name=changecolor"/>
          </p:cNvPr>
          <p:cNvSpPr>
            <a:spLocks noChangeArrowheads="1"/>
          </p:cNvSpPr>
          <p:nvPr/>
        </p:nvSpPr>
        <p:spPr bwMode="auto">
          <a:xfrm>
            <a:off x="2892425" y="2438400"/>
            <a:ext cx="2603500" cy="742950"/>
          </a:xfrm>
          <a:prstGeom prst="roundRect">
            <a:avLst>
              <a:gd name="adj" fmla="val 16667"/>
            </a:avLst>
          </a:prstGeom>
          <a:ln/>
          <a:extLst/>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200" b="1" dirty="0">
                <a:latin typeface="Arial" pitchFamily="34" charset="0"/>
                <a:cs typeface="Arial" pitchFamily="34" charset="0"/>
              </a:rPr>
              <a:t>Profit oriented</a:t>
            </a:r>
          </a:p>
        </p:txBody>
      </p:sp>
      <p:sp>
        <p:nvSpPr>
          <p:cNvPr id="32" name="AutoShape 12">
            <a:hlinkHover r:id="" action="ppaction://macro?name=changecolor"/>
          </p:cNvPr>
          <p:cNvSpPr>
            <a:spLocks noChangeArrowheads="1"/>
          </p:cNvSpPr>
          <p:nvPr/>
        </p:nvSpPr>
        <p:spPr bwMode="auto">
          <a:xfrm>
            <a:off x="6156325" y="2114550"/>
            <a:ext cx="2603500" cy="647700"/>
          </a:xfrm>
          <a:prstGeom prst="roundRect">
            <a:avLst>
              <a:gd name="adj" fmla="val 16667"/>
            </a:avLst>
          </a:prstGeom>
          <a:ln/>
          <a:extLst/>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200" b="1" dirty="0">
                <a:latin typeface="Arial" pitchFamily="34" charset="0"/>
                <a:cs typeface="Arial" pitchFamily="34" charset="0"/>
              </a:rPr>
              <a:t>Target return</a:t>
            </a:r>
          </a:p>
        </p:txBody>
      </p:sp>
      <p:sp>
        <p:nvSpPr>
          <p:cNvPr id="33" name="AutoShape 12">
            <a:hlinkHover r:id="" action="ppaction://macro?name=changecolor"/>
          </p:cNvPr>
          <p:cNvSpPr>
            <a:spLocks noChangeArrowheads="1"/>
          </p:cNvSpPr>
          <p:nvPr/>
        </p:nvSpPr>
        <p:spPr bwMode="auto">
          <a:xfrm>
            <a:off x="6156325" y="3009900"/>
            <a:ext cx="2603500" cy="647700"/>
          </a:xfrm>
          <a:prstGeom prst="roundRect">
            <a:avLst>
              <a:gd name="adj" fmla="val 16667"/>
            </a:avLst>
          </a:prstGeom>
          <a:ln/>
          <a:extLst/>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200" b="1" dirty="0">
                <a:latin typeface="Arial" pitchFamily="34" charset="0"/>
                <a:cs typeface="Arial" pitchFamily="34" charset="0"/>
              </a:rPr>
              <a:t>Maximize profits</a:t>
            </a:r>
          </a:p>
        </p:txBody>
      </p:sp>
      <p:cxnSp>
        <p:nvCxnSpPr>
          <p:cNvPr id="34" name="Straight Arrow Connector 33"/>
          <p:cNvCxnSpPr>
            <a:cxnSpLocks noChangeShapeType="1"/>
            <a:stCxn id="43" idx="0"/>
            <a:endCxn id="31" idx="1"/>
          </p:cNvCxnSpPr>
          <p:nvPr/>
        </p:nvCxnSpPr>
        <p:spPr bwMode="auto">
          <a:xfrm flipV="1">
            <a:off x="1295400" y="2809875"/>
            <a:ext cx="1597025" cy="1314450"/>
          </a:xfrm>
          <a:prstGeom prst="straightConnector1">
            <a:avLst/>
          </a:prstGeom>
          <a:noFill/>
          <a:ln w="381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35" name="AutoShape 12">
            <a:hlinkHover r:id="" action="ppaction://macro?name=changecolor"/>
          </p:cNvPr>
          <p:cNvSpPr>
            <a:spLocks noChangeArrowheads="1"/>
          </p:cNvSpPr>
          <p:nvPr/>
        </p:nvSpPr>
        <p:spPr bwMode="auto">
          <a:xfrm>
            <a:off x="2892425" y="4191000"/>
            <a:ext cx="2603500" cy="742950"/>
          </a:xfrm>
          <a:prstGeom prst="roundRect">
            <a:avLst>
              <a:gd name="adj" fmla="val 16667"/>
            </a:avLst>
          </a:prstGeom>
          <a:ln/>
          <a:extLst/>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200" b="1" dirty="0">
                <a:latin typeface="Arial" pitchFamily="34" charset="0"/>
                <a:cs typeface="Arial" pitchFamily="34" charset="0"/>
              </a:rPr>
              <a:t>Sales oriented</a:t>
            </a:r>
          </a:p>
        </p:txBody>
      </p:sp>
      <p:sp>
        <p:nvSpPr>
          <p:cNvPr id="36" name="AutoShape 12">
            <a:hlinkHover r:id="" action="ppaction://macro?name=changecolor"/>
          </p:cNvPr>
          <p:cNvSpPr>
            <a:spLocks noChangeArrowheads="1"/>
          </p:cNvSpPr>
          <p:nvPr/>
        </p:nvSpPr>
        <p:spPr bwMode="auto">
          <a:xfrm>
            <a:off x="6156325" y="3867150"/>
            <a:ext cx="2603500" cy="647700"/>
          </a:xfrm>
          <a:prstGeom prst="roundRect">
            <a:avLst>
              <a:gd name="adj" fmla="val 16667"/>
            </a:avLst>
          </a:prstGeom>
          <a:ln/>
          <a:extLst/>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200" b="1" dirty="0">
                <a:latin typeface="Arial" pitchFamily="34" charset="0"/>
                <a:cs typeface="Arial" pitchFamily="34" charset="0"/>
              </a:rPr>
              <a:t>Dollar or unit sales growth</a:t>
            </a:r>
          </a:p>
        </p:txBody>
      </p:sp>
      <p:sp>
        <p:nvSpPr>
          <p:cNvPr id="37" name="AutoShape 12">
            <a:hlinkHover r:id="" action="ppaction://macro?name=changecolor"/>
          </p:cNvPr>
          <p:cNvSpPr>
            <a:spLocks noChangeArrowheads="1"/>
          </p:cNvSpPr>
          <p:nvPr/>
        </p:nvSpPr>
        <p:spPr bwMode="auto">
          <a:xfrm>
            <a:off x="6156325" y="4762500"/>
            <a:ext cx="2603500" cy="647700"/>
          </a:xfrm>
          <a:prstGeom prst="roundRect">
            <a:avLst>
              <a:gd name="adj" fmla="val 16667"/>
            </a:avLst>
          </a:prstGeom>
          <a:ln/>
          <a:extLst/>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200" b="1" dirty="0">
                <a:latin typeface="Arial" pitchFamily="34" charset="0"/>
                <a:cs typeface="Arial" pitchFamily="34" charset="0"/>
              </a:rPr>
              <a:t>Growth in market share</a:t>
            </a:r>
          </a:p>
        </p:txBody>
      </p:sp>
      <p:cxnSp>
        <p:nvCxnSpPr>
          <p:cNvPr id="38" name="Straight Arrow Connector 37"/>
          <p:cNvCxnSpPr>
            <a:cxnSpLocks noChangeShapeType="1"/>
            <a:stCxn id="43" idx="3"/>
            <a:endCxn id="35" idx="1"/>
          </p:cNvCxnSpPr>
          <p:nvPr/>
        </p:nvCxnSpPr>
        <p:spPr bwMode="auto">
          <a:xfrm flipV="1">
            <a:off x="2286000" y="4562475"/>
            <a:ext cx="606425" cy="19050"/>
          </a:xfrm>
          <a:prstGeom prst="straightConnector1">
            <a:avLst/>
          </a:prstGeom>
          <a:noFill/>
          <a:ln w="381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43" name="AutoShape 12">
            <a:hlinkHover r:id="" action="ppaction://macro?name=changecolor"/>
          </p:cNvPr>
          <p:cNvSpPr>
            <a:spLocks noChangeArrowheads="1"/>
          </p:cNvSpPr>
          <p:nvPr/>
        </p:nvSpPr>
        <p:spPr bwMode="auto">
          <a:xfrm>
            <a:off x="304800" y="4124325"/>
            <a:ext cx="1981200" cy="9144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200" b="1" dirty="0">
                <a:latin typeface="Arial" pitchFamily="34" charset="0"/>
                <a:cs typeface="Arial" pitchFamily="34" charset="0"/>
              </a:rPr>
              <a:t>Pricing objectives</a:t>
            </a:r>
          </a:p>
        </p:txBody>
      </p:sp>
      <p:sp>
        <p:nvSpPr>
          <p:cNvPr id="18" name="Rectangle 2"/>
          <p:cNvSpPr>
            <a:spLocks noGrp="1" noChangeArrowheads="1"/>
          </p:cNvSpPr>
          <p:nvPr>
            <p:ph type="title"/>
          </p:nvPr>
        </p:nvSpPr>
        <p:spPr/>
        <p:txBody>
          <a:bodyPr>
            <a:noAutofit/>
          </a:bodyPr>
          <a:lstStyle/>
          <a:p>
            <a:r>
              <a:rPr lang="en-US" dirty="0"/>
              <a:t>Possible Pricing Objectives (Exhibit 17-4), slide 2 of 3</a:t>
            </a:r>
          </a:p>
        </p:txBody>
      </p:sp>
    </p:spTree>
    <p:custDataLst>
      <p:tags r:id="rId1"/>
    </p:custDataLst>
    <p:extLst>
      <p:ext uri="{BB962C8B-B14F-4D97-AF65-F5344CB8AC3E}">
        <p14:creationId xmlns:p14="http://schemas.microsoft.com/office/powerpoint/2010/main" val="2519437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mph" presetSubtype="0" fill="hold" grpId="0" nodeType="afterEffect">
                                  <p:stCondLst>
                                    <p:cond delay="0"/>
                                  </p:stCondLst>
                                  <p:childTnLst>
                                    <p:animClr clrSpc="hsl" dir="cw">
                                      <p:cBhvr override="childStyle">
                                        <p:cTn id="6" dur="500" fill="hold"/>
                                        <p:tgtEl>
                                          <p:spTgt spid="31"/>
                                        </p:tgtEl>
                                        <p:attrNameLst>
                                          <p:attrName>style.color</p:attrName>
                                        </p:attrNameLst>
                                      </p:cBhvr>
                                      <p:by>
                                        <p:hsl h="0" s="-70588" l="0"/>
                                      </p:by>
                                    </p:animClr>
                                    <p:animClr clrSpc="hsl" dir="cw">
                                      <p:cBhvr>
                                        <p:cTn id="7" dur="500" fill="hold"/>
                                        <p:tgtEl>
                                          <p:spTgt spid="31"/>
                                        </p:tgtEl>
                                        <p:attrNameLst>
                                          <p:attrName>fillcolor</p:attrName>
                                        </p:attrNameLst>
                                      </p:cBhvr>
                                      <p:by>
                                        <p:hsl h="0" s="-70588" l="0"/>
                                      </p:by>
                                    </p:animClr>
                                    <p:animClr clrSpc="hsl" dir="cw">
                                      <p:cBhvr>
                                        <p:cTn id="8" dur="500" fill="hold"/>
                                        <p:tgtEl>
                                          <p:spTgt spid="31"/>
                                        </p:tgtEl>
                                        <p:attrNameLst>
                                          <p:attrName>stroke.color</p:attrName>
                                        </p:attrNameLst>
                                      </p:cBhvr>
                                      <p:by>
                                        <p:hsl h="0" s="-70588" l="0"/>
                                      </p:by>
                                    </p:animClr>
                                    <p:set>
                                      <p:cBhvr>
                                        <p:cTn id="9" dur="500" fill="hold"/>
                                        <p:tgtEl>
                                          <p:spTgt spid="31"/>
                                        </p:tgtEl>
                                        <p:attrNameLst>
                                          <p:attrName>fill.type</p:attrName>
                                        </p:attrNameLst>
                                      </p:cBhvr>
                                      <p:to>
                                        <p:strVal val="solid"/>
                                      </p:to>
                                    </p:set>
                                  </p:childTnLst>
                                </p:cTn>
                              </p:par>
                              <p:par>
                                <p:cTn id="10" presetID="25" presetClass="emph" presetSubtype="0" fill="hold" grpId="0" nodeType="withEffect">
                                  <p:stCondLst>
                                    <p:cond delay="0"/>
                                  </p:stCondLst>
                                  <p:childTnLst>
                                    <p:animClr clrSpc="hsl" dir="cw">
                                      <p:cBhvr override="childStyle">
                                        <p:cTn id="11" dur="500" fill="hold"/>
                                        <p:tgtEl>
                                          <p:spTgt spid="32"/>
                                        </p:tgtEl>
                                        <p:attrNameLst>
                                          <p:attrName>style.color</p:attrName>
                                        </p:attrNameLst>
                                      </p:cBhvr>
                                      <p:by>
                                        <p:hsl h="0" s="-70588" l="0"/>
                                      </p:by>
                                    </p:animClr>
                                    <p:animClr clrSpc="hsl" dir="cw">
                                      <p:cBhvr>
                                        <p:cTn id="12" dur="500" fill="hold"/>
                                        <p:tgtEl>
                                          <p:spTgt spid="32"/>
                                        </p:tgtEl>
                                        <p:attrNameLst>
                                          <p:attrName>fillcolor</p:attrName>
                                        </p:attrNameLst>
                                      </p:cBhvr>
                                      <p:by>
                                        <p:hsl h="0" s="-70588" l="0"/>
                                      </p:by>
                                    </p:animClr>
                                    <p:animClr clrSpc="hsl" dir="cw">
                                      <p:cBhvr>
                                        <p:cTn id="13" dur="500" fill="hold"/>
                                        <p:tgtEl>
                                          <p:spTgt spid="32"/>
                                        </p:tgtEl>
                                        <p:attrNameLst>
                                          <p:attrName>stroke.color</p:attrName>
                                        </p:attrNameLst>
                                      </p:cBhvr>
                                      <p:by>
                                        <p:hsl h="0" s="-70588" l="0"/>
                                      </p:by>
                                    </p:animClr>
                                    <p:set>
                                      <p:cBhvr>
                                        <p:cTn id="14" dur="500" fill="hold"/>
                                        <p:tgtEl>
                                          <p:spTgt spid="32"/>
                                        </p:tgtEl>
                                        <p:attrNameLst>
                                          <p:attrName>fill.type</p:attrName>
                                        </p:attrNameLst>
                                      </p:cBhvr>
                                      <p:to>
                                        <p:strVal val="solid"/>
                                      </p:to>
                                    </p:set>
                                  </p:childTnLst>
                                </p:cTn>
                              </p:par>
                              <p:par>
                                <p:cTn id="15" presetID="25" presetClass="emph" presetSubtype="0" fill="hold" grpId="0" nodeType="withEffect">
                                  <p:stCondLst>
                                    <p:cond delay="0"/>
                                  </p:stCondLst>
                                  <p:childTnLst>
                                    <p:animClr clrSpc="hsl" dir="cw">
                                      <p:cBhvr override="childStyle">
                                        <p:cTn id="16" dur="500" fill="hold"/>
                                        <p:tgtEl>
                                          <p:spTgt spid="33"/>
                                        </p:tgtEl>
                                        <p:attrNameLst>
                                          <p:attrName>style.color</p:attrName>
                                        </p:attrNameLst>
                                      </p:cBhvr>
                                      <p:by>
                                        <p:hsl h="0" s="-70588" l="0"/>
                                      </p:by>
                                    </p:animClr>
                                    <p:animClr clrSpc="hsl" dir="cw">
                                      <p:cBhvr>
                                        <p:cTn id="17" dur="500" fill="hold"/>
                                        <p:tgtEl>
                                          <p:spTgt spid="33"/>
                                        </p:tgtEl>
                                        <p:attrNameLst>
                                          <p:attrName>fillcolor</p:attrName>
                                        </p:attrNameLst>
                                      </p:cBhvr>
                                      <p:by>
                                        <p:hsl h="0" s="-70588" l="0"/>
                                      </p:by>
                                    </p:animClr>
                                    <p:animClr clrSpc="hsl" dir="cw">
                                      <p:cBhvr>
                                        <p:cTn id="18" dur="500" fill="hold"/>
                                        <p:tgtEl>
                                          <p:spTgt spid="33"/>
                                        </p:tgtEl>
                                        <p:attrNameLst>
                                          <p:attrName>stroke.color</p:attrName>
                                        </p:attrNameLst>
                                      </p:cBhvr>
                                      <p:by>
                                        <p:hsl h="0" s="-70588" l="0"/>
                                      </p:by>
                                    </p:animClr>
                                    <p:set>
                                      <p:cBhvr>
                                        <p:cTn id="19" dur="500" fill="hold"/>
                                        <p:tgtEl>
                                          <p:spTgt spid="33"/>
                                        </p:tgtEl>
                                        <p:attrNameLst>
                                          <p:attrName>fill.type</p:attrName>
                                        </p:attrNameLst>
                                      </p:cBhvr>
                                      <p:to>
                                        <p:strVal val="solid"/>
                                      </p:to>
                                    </p:set>
                                  </p:childTnLst>
                                </p:cTn>
                              </p:par>
                              <p:par>
                                <p:cTn id="20" presetID="25" presetClass="emph" presetSubtype="0" fill="hold" nodeType="withEffect">
                                  <p:stCondLst>
                                    <p:cond delay="0"/>
                                  </p:stCondLst>
                                  <p:childTnLst>
                                    <p:animClr clrSpc="hsl" dir="cw">
                                      <p:cBhvr override="childStyle">
                                        <p:cTn id="21" dur="500" fill="hold"/>
                                        <p:tgtEl>
                                          <p:spTgt spid="34"/>
                                        </p:tgtEl>
                                        <p:attrNameLst>
                                          <p:attrName>style.color</p:attrName>
                                        </p:attrNameLst>
                                      </p:cBhvr>
                                      <p:by>
                                        <p:hsl h="0" s="-70588" l="0"/>
                                      </p:by>
                                    </p:animClr>
                                    <p:animClr clrSpc="hsl" dir="cw">
                                      <p:cBhvr>
                                        <p:cTn id="22" dur="500" fill="hold"/>
                                        <p:tgtEl>
                                          <p:spTgt spid="34"/>
                                        </p:tgtEl>
                                        <p:attrNameLst>
                                          <p:attrName>fillcolor</p:attrName>
                                        </p:attrNameLst>
                                      </p:cBhvr>
                                      <p:by>
                                        <p:hsl h="0" s="-70588" l="0"/>
                                      </p:by>
                                    </p:animClr>
                                    <p:animClr clrSpc="hsl" dir="cw">
                                      <p:cBhvr>
                                        <p:cTn id="23" dur="500" fill="hold"/>
                                        <p:tgtEl>
                                          <p:spTgt spid="34"/>
                                        </p:tgtEl>
                                        <p:attrNameLst>
                                          <p:attrName>stroke.color</p:attrName>
                                        </p:attrNameLst>
                                      </p:cBhvr>
                                      <p:by>
                                        <p:hsl h="0" s="-70588" l="0"/>
                                      </p:by>
                                    </p:animClr>
                                    <p:set>
                                      <p:cBhvr>
                                        <p:cTn id="24" dur="500" fill="hold"/>
                                        <p:tgtEl>
                                          <p:spTgt spid="34"/>
                                        </p:tgtEl>
                                        <p:attrNameLst>
                                          <p:attrName>fill.type</p:attrName>
                                        </p:attrNameLst>
                                      </p:cBhvr>
                                      <p:to>
                                        <p:strVal val="solid"/>
                                      </p:to>
                                    </p:set>
                                  </p:childTnLst>
                                </p:cTn>
                              </p:par>
                              <p:par>
                                <p:cTn id="25" presetID="25" presetClass="emph" presetSubtype="0" fill="hold" nodeType="withEffect">
                                  <p:stCondLst>
                                    <p:cond delay="0"/>
                                  </p:stCondLst>
                                  <p:childTnLst>
                                    <p:animClr clrSpc="hsl" dir="cw">
                                      <p:cBhvr override="childStyle">
                                        <p:cTn id="26" dur="500" fill="hold"/>
                                        <p:tgtEl>
                                          <p:spTgt spid="25"/>
                                        </p:tgtEl>
                                        <p:attrNameLst>
                                          <p:attrName>style.color</p:attrName>
                                        </p:attrNameLst>
                                      </p:cBhvr>
                                      <p:by>
                                        <p:hsl h="0" s="-70588" l="0"/>
                                      </p:by>
                                    </p:animClr>
                                    <p:animClr clrSpc="hsl" dir="cw">
                                      <p:cBhvr>
                                        <p:cTn id="27" dur="500" fill="hold"/>
                                        <p:tgtEl>
                                          <p:spTgt spid="25"/>
                                        </p:tgtEl>
                                        <p:attrNameLst>
                                          <p:attrName>fillcolor</p:attrName>
                                        </p:attrNameLst>
                                      </p:cBhvr>
                                      <p:by>
                                        <p:hsl h="0" s="-70588" l="0"/>
                                      </p:by>
                                    </p:animClr>
                                    <p:animClr clrSpc="hsl" dir="cw">
                                      <p:cBhvr>
                                        <p:cTn id="28" dur="500" fill="hold"/>
                                        <p:tgtEl>
                                          <p:spTgt spid="25"/>
                                        </p:tgtEl>
                                        <p:attrNameLst>
                                          <p:attrName>stroke.color</p:attrName>
                                        </p:attrNameLst>
                                      </p:cBhvr>
                                      <p:by>
                                        <p:hsl h="0" s="-70588" l="0"/>
                                      </p:by>
                                    </p:animClr>
                                    <p:set>
                                      <p:cBhvr>
                                        <p:cTn id="29" dur="500" fill="hold"/>
                                        <p:tgtEl>
                                          <p:spTgt spid="25"/>
                                        </p:tgtEl>
                                        <p:attrNameLst>
                                          <p:attrName>fill.type</p:attrName>
                                        </p:attrNameLst>
                                      </p:cBhvr>
                                      <p:to>
                                        <p:strVal val="solid"/>
                                      </p:to>
                                    </p:set>
                                  </p:childTnLst>
                                </p:cTn>
                              </p:par>
                              <p:par>
                                <p:cTn id="30" presetID="25" presetClass="emph" presetSubtype="0" fill="hold" nodeType="withEffect">
                                  <p:stCondLst>
                                    <p:cond delay="0"/>
                                  </p:stCondLst>
                                  <p:childTnLst>
                                    <p:animClr clrSpc="hsl" dir="cw">
                                      <p:cBhvr override="childStyle">
                                        <p:cTn id="31" dur="500" fill="hold"/>
                                        <p:tgtEl>
                                          <p:spTgt spid="26"/>
                                        </p:tgtEl>
                                        <p:attrNameLst>
                                          <p:attrName>style.color</p:attrName>
                                        </p:attrNameLst>
                                      </p:cBhvr>
                                      <p:by>
                                        <p:hsl h="0" s="-70588" l="0"/>
                                      </p:by>
                                    </p:animClr>
                                    <p:animClr clrSpc="hsl" dir="cw">
                                      <p:cBhvr>
                                        <p:cTn id="32" dur="500" fill="hold"/>
                                        <p:tgtEl>
                                          <p:spTgt spid="26"/>
                                        </p:tgtEl>
                                        <p:attrNameLst>
                                          <p:attrName>fillcolor</p:attrName>
                                        </p:attrNameLst>
                                      </p:cBhvr>
                                      <p:by>
                                        <p:hsl h="0" s="-70588" l="0"/>
                                      </p:by>
                                    </p:animClr>
                                    <p:animClr clrSpc="hsl" dir="cw">
                                      <p:cBhvr>
                                        <p:cTn id="33" dur="500" fill="hold"/>
                                        <p:tgtEl>
                                          <p:spTgt spid="26"/>
                                        </p:tgtEl>
                                        <p:attrNameLst>
                                          <p:attrName>stroke.color</p:attrName>
                                        </p:attrNameLst>
                                      </p:cBhvr>
                                      <p:by>
                                        <p:hsl h="0" s="-70588" l="0"/>
                                      </p:by>
                                    </p:animClr>
                                    <p:set>
                                      <p:cBhvr>
                                        <p:cTn id="34" dur="500" fill="hold"/>
                                        <p:tgtEl>
                                          <p:spTgt spid="26"/>
                                        </p:tgtEl>
                                        <p:attrNameLst>
                                          <p:attrName>fill.type</p:attrName>
                                        </p:attrNameLst>
                                      </p:cBhvr>
                                      <p:to>
                                        <p:strVal val="solid"/>
                                      </p:to>
                                    </p:set>
                                  </p:childTnLst>
                                </p:cTn>
                              </p:par>
                            </p:childTnLst>
                          </p:cTn>
                        </p:par>
                      </p:childTnLst>
                    </p:cTn>
                  </p:par>
                  <p:par>
                    <p:cTn id="35" fill="hold">
                      <p:stCondLst>
                        <p:cond delay="indefinite"/>
                      </p:stCondLst>
                      <p:childTnLst>
                        <p:par>
                          <p:cTn id="36" fill="hold">
                            <p:stCondLst>
                              <p:cond delay="0"/>
                            </p:stCondLst>
                            <p:childTnLst>
                              <p:par>
                                <p:cTn id="37" presetID="25" presetClass="emph" presetSubtype="0" fill="hold" grpId="0" nodeType="clickEffect">
                                  <p:stCondLst>
                                    <p:cond delay="0"/>
                                  </p:stCondLst>
                                  <p:childTnLst>
                                    <p:animClr clrSpc="hsl" dir="cw">
                                      <p:cBhvr override="childStyle">
                                        <p:cTn id="38" dur="500" fill="hold"/>
                                        <p:tgtEl>
                                          <p:spTgt spid="35"/>
                                        </p:tgtEl>
                                        <p:attrNameLst>
                                          <p:attrName>style.color</p:attrName>
                                        </p:attrNameLst>
                                      </p:cBhvr>
                                      <p:by>
                                        <p:hsl h="0" s="-70588" l="0"/>
                                      </p:by>
                                    </p:animClr>
                                    <p:animClr clrSpc="hsl" dir="cw">
                                      <p:cBhvr>
                                        <p:cTn id="39" dur="500" fill="hold"/>
                                        <p:tgtEl>
                                          <p:spTgt spid="35"/>
                                        </p:tgtEl>
                                        <p:attrNameLst>
                                          <p:attrName>fillcolor</p:attrName>
                                        </p:attrNameLst>
                                      </p:cBhvr>
                                      <p:by>
                                        <p:hsl h="0" s="-70588" l="0"/>
                                      </p:by>
                                    </p:animClr>
                                    <p:animClr clrSpc="hsl" dir="cw">
                                      <p:cBhvr>
                                        <p:cTn id="40" dur="500" fill="hold"/>
                                        <p:tgtEl>
                                          <p:spTgt spid="35"/>
                                        </p:tgtEl>
                                        <p:attrNameLst>
                                          <p:attrName>stroke.color</p:attrName>
                                        </p:attrNameLst>
                                      </p:cBhvr>
                                      <p:by>
                                        <p:hsl h="0" s="-70588" l="0"/>
                                      </p:by>
                                    </p:animClr>
                                    <p:set>
                                      <p:cBhvr>
                                        <p:cTn id="41" dur="500" fill="hold"/>
                                        <p:tgtEl>
                                          <p:spTgt spid="35"/>
                                        </p:tgtEl>
                                        <p:attrNameLst>
                                          <p:attrName>fill.type</p:attrName>
                                        </p:attrNameLst>
                                      </p:cBhvr>
                                      <p:to>
                                        <p:strVal val="solid"/>
                                      </p:to>
                                    </p:set>
                                  </p:childTnLst>
                                </p:cTn>
                              </p:par>
                              <p:par>
                                <p:cTn id="42" presetID="25" presetClass="emph" presetSubtype="0" fill="hold" grpId="0" nodeType="withEffect">
                                  <p:stCondLst>
                                    <p:cond delay="0"/>
                                  </p:stCondLst>
                                  <p:childTnLst>
                                    <p:animClr clrSpc="hsl" dir="cw">
                                      <p:cBhvr override="childStyle">
                                        <p:cTn id="43" dur="500" fill="hold"/>
                                        <p:tgtEl>
                                          <p:spTgt spid="36"/>
                                        </p:tgtEl>
                                        <p:attrNameLst>
                                          <p:attrName>style.color</p:attrName>
                                        </p:attrNameLst>
                                      </p:cBhvr>
                                      <p:by>
                                        <p:hsl h="0" s="-70588" l="0"/>
                                      </p:by>
                                    </p:animClr>
                                    <p:animClr clrSpc="hsl" dir="cw">
                                      <p:cBhvr>
                                        <p:cTn id="44" dur="500" fill="hold"/>
                                        <p:tgtEl>
                                          <p:spTgt spid="36"/>
                                        </p:tgtEl>
                                        <p:attrNameLst>
                                          <p:attrName>fillcolor</p:attrName>
                                        </p:attrNameLst>
                                      </p:cBhvr>
                                      <p:by>
                                        <p:hsl h="0" s="-70588" l="0"/>
                                      </p:by>
                                    </p:animClr>
                                    <p:animClr clrSpc="hsl" dir="cw">
                                      <p:cBhvr>
                                        <p:cTn id="45" dur="500" fill="hold"/>
                                        <p:tgtEl>
                                          <p:spTgt spid="36"/>
                                        </p:tgtEl>
                                        <p:attrNameLst>
                                          <p:attrName>stroke.color</p:attrName>
                                        </p:attrNameLst>
                                      </p:cBhvr>
                                      <p:by>
                                        <p:hsl h="0" s="-70588" l="0"/>
                                      </p:by>
                                    </p:animClr>
                                    <p:set>
                                      <p:cBhvr>
                                        <p:cTn id="46" dur="500" fill="hold"/>
                                        <p:tgtEl>
                                          <p:spTgt spid="36"/>
                                        </p:tgtEl>
                                        <p:attrNameLst>
                                          <p:attrName>fill.type</p:attrName>
                                        </p:attrNameLst>
                                      </p:cBhvr>
                                      <p:to>
                                        <p:strVal val="solid"/>
                                      </p:to>
                                    </p:set>
                                  </p:childTnLst>
                                </p:cTn>
                              </p:par>
                              <p:par>
                                <p:cTn id="47" presetID="25" presetClass="emph" presetSubtype="0" fill="hold" grpId="0" nodeType="withEffect">
                                  <p:stCondLst>
                                    <p:cond delay="0"/>
                                  </p:stCondLst>
                                  <p:childTnLst>
                                    <p:animClr clrSpc="hsl" dir="cw">
                                      <p:cBhvr override="childStyle">
                                        <p:cTn id="48" dur="500" fill="hold"/>
                                        <p:tgtEl>
                                          <p:spTgt spid="37"/>
                                        </p:tgtEl>
                                        <p:attrNameLst>
                                          <p:attrName>style.color</p:attrName>
                                        </p:attrNameLst>
                                      </p:cBhvr>
                                      <p:by>
                                        <p:hsl h="0" s="-70588" l="0"/>
                                      </p:by>
                                    </p:animClr>
                                    <p:animClr clrSpc="hsl" dir="cw">
                                      <p:cBhvr>
                                        <p:cTn id="49" dur="500" fill="hold"/>
                                        <p:tgtEl>
                                          <p:spTgt spid="37"/>
                                        </p:tgtEl>
                                        <p:attrNameLst>
                                          <p:attrName>fillcolor</p:attrName>
                                        </p:attrNameLst>
                                      </p:cBhvr>
                                      <p:by>
                                        <p:hsl h="0" s="-70588" l="0"/>
                                      </p:by>
                                    </p:animClr>
                                    <p:animClr clrSpc="hsl" dir="cw">
                                      <p:cBhvr>
                                        <p:cTn id="50" dur="500" fill="hold"/>
                                        <p:tgtEl>
                                          <p:spTgt spid="37"/>
                                        </p:tgtEl>
                                        <p:attrNameLst>
                                          <p:attrName>stroke.color</p:attrName>
                                        </p:attrNameLst>
                                      </p:cBhvr>
                                      <p:by>
                                        <p:hsl h="0" s="-70588" l="0"/>
                                      </p:by>
                                    </p:animClr>
                                    <p:set>
                                      <p:cBhvr>
                                        <p:cTn id="51" dur="500" fill="hold"/>
                                        <p:tgtEl>
                                          <p:spTgt spid="37"/>
                                        </p:tgtEl>
                                        <p:attrNameLst>
                                          <p:attrName>fill.type</p:attrName>
                                        </p:attrNameLst>
                                      </p:cBhvr>
                                      <p:to>
                                        <p:strVal val="solid"/>
                                      </p:to>
                                    </p:set>
                                  </p:childTnLst>
                                </p:cTn>
                              </p:par>
                              <p:par>
                                <p:cTn id="52" presetID="25" presetClass="emph" presetSubtype="0" fill="hold" nodeType="withEffect">
                                  <p:stCondLst>
                                    <p:cond delay="0"/>
                                  </p:stCondLst>
                                  <p:childTnLst>
                                    <p:animClr clrSpc="hsl" dir="cw">
                                      <p:cBhvr override="childStyle">
                                        <p:cTn id="53" dur="500" fill="hold"/>
                                        <p:tgtEl>
                                          <p:spTgt spid="38"/>
                                        </p:tgtEl>
                                        <p:attrNameLst>
                                          <p:attrName>style.color</p:attrName>
                                        </p:attrNameLst>
                                      </p:cBhvr>
                                      <p:by>
                                        <p:hsl h="0" s="-70588" l="0"/>
                                      </p:by>
                                    </p:animClr>
                                    <p:animClr clrSpc="hsl" dir="cw">
                                      <p:cBhvr>
                                        <p:cTn id="54" dur="500" fill="hold"/>
                                        <p:tgtEl>
                                          <p:spTgt spid="38"/>
                                        </p:tgtEl>
                                        <p:attrNameLst>
                                          <p:attrName>fillcolor</p:attrName>
                                        </p:attrNameLst>
                                      </p:cBhvr>
                                      <p:by>
                                        <p:hsl h="0" s="-70588" l="0"/>
                                      </p:by>
                                    </p:animClr>
                                    <p:animClr clrSpc="hsl" dir="cw">
                                      <p:cBhvr>
                                        <p:cTn id="55" dur="500" fill="hold"/>
                                        <p:tgtEl>
                                          <p:spTgt spid="38"/>
                                        </p:tgtEl>
                                        <p:attrNameLst>
                                          <p:attrName>stroke.color</p:attrName>
                                        </p:attrNameLst>
                                      </p:cBhvr>
                                      <p:by>
                                        <p:hsl h="0" s="-70588" l="0"/>
                                      </p:by>
                                    </p:animClr>
                                    <p:set>
                                      <p:cBhvr>
                                        <p:cTn id="56" dur="500" fill="hold"/>
                                        <p:tgtEl>
                                          <p:spTgt spid="38"/>
                                        </p:tgtEl>
                                        <p:attrNameLst>
                                          <p:attrName>fill.type</p:attrName>
                                        </p:attrNameLst>
                                      </p:cBhvr>
                                      <p:to>
                                        <p:strVal val="solid"/>
                                      </p:to>
                                    </p:set>
                                  </p:childTnLst>
                                </p:cTn>
                              </p:par>
                              <p:par>
                                <p:cTn id="57" presetID="25" presetClass="emph" presetSubtype="0" fill="hold" nodeType="withEffect">
                                  <p:stCondLst>
                                    <p:cond delay="0"/>
                                  </p:stCondLst>
                                  <p:childTnLst>
                                    <p:animClr clrSpc="hsl" dir="cw">
                                      <p:cBhvr override="childStyle">
                                        <p:cTn id="58" dur="500" fill="hold"/>
                                        <p:tgtEl>
                                          <p:spTgt spid="27"/>
                                        </p:tgtEl>
                                        <p:attrNameLst>
                                          <p:attrName>style.color</p:attrName>
                                        </p:attrNameLst>
                                      </p:cBhvr>
                                      <p:by>
                                        <p:hsl h="0" s="-70588" l="0"/>
                                      </p:by>
                                    </p:animClr>
                                    <p:animClr clrSpc="hsl" dir="cw">
                                      <p:cBhvr>
                                        <p:cTn id="59" dur="500" fill="hold"/>
                                        <p:tgtEl>
                                          <p:spTgt spid="27"/>
                                        </p:tgtEl>
                                        <p:attrNameLst>
                                          <p:attrName>fillcolor</p:attrName>
                                        </p:attrNameLst>
                                      </p:cBhvr>
                                      <p:by>
                                        <p:hsl h="0" s="-70588" l="0"/>
                                      </p:by>
                                    </p:animClr>
                                    <p:animClr clrSpc="hsl" dir="cw">
                                      <p:cBhvr>
                                        <p:cTn id="60" dur="500" fill="hold"/>
                                        <p:tgtEl>
                                          <p:spTgt spid="27"/>
                                        </p:tgtEl>
                                        <p:attrNameLst>
                                          <p:attrName>stroke.color</p:attrName>
                                        </p:attrNameLst>
                                      </p:cBhvr>
                                      <p:by>
                                        <p:hsl h="0" s="-70588" l="0"/>
                                      </p:by>
                                    </p:animClr>
                                    <p:set>
                                      <p:cBhvr>
                                        <p:cTn id="61" dur="500" fill="hold"/>
                                        <p:tgtEl>
                                          <p:spTgt spid="27"/>
                                        </p:tgtEl>
                                        <p:attrNameLst>
                                          <p:attrName>fill.type</p:attrName>
                                        </p:attrNameLst>
                                      </p:cBhvr>
                                      <p:to>
                                        <p:strVal val="solid"/>
                                      </p:to>
                                    </p:set>
                                  </p:childTnLst>
                                </p:cTn>
                              </p:par>
                              <p:par>
                                <p:cTn id="62" presetID="25" presetClass="emph" presetSubtype="0" fill="hold" nodeType="withEffect">
                                  <p:stCondLst>
                                    <p:cond delay="0"/>
                                  </p:stCondLst>
                                  <p:childTnLst>
                                    <p:animClr clrSpc="hsl" dir="cw">
                                      <p:cBhvr override="childStyle">
                                        <p:cTn id="63" dur="500" fill="hold"/>
                                        <p:tgtEl>
                                          <p:spTgt spid="28"/>
                                        </p:tgtEl>
                                        <p:attrNameLst>
                                          <p:attrName>style.color</p:attrName>
                                        </p:attrNameLst>
                                      </p:cBhvr>
                                      <p:by>
                                        <p:hsl h="0" s="-70588" l="0"/>
                                      </p:by>
                                    </p:animClr>
                                    <p:animClr clrSpc="hsl" dir="cw">
                                      <p:cBhvr>
                                        <p:cTn id="64" dur="500" fill="hold"/>
                                        <p:tgtEl>
                                          <p:spTgt spid="28"/>
                                        </p:tgtEl>
                                        <p:attrNameLst>
                                          <p:attrName>fillcolor</p:attrName>
                                        </p:attrNameLst>
                                      </p:cBhvr>
                                      <p:by>
                                        <p:hsl h="0" s="-70588" l="0"/>
                                      </p:by>
                                    </p:animClr>
                                    <p:animClr clrSpc="hsl" dir="cw">
                                      <p:cBhvr>
                                        <p:cTn id="65" dur="500" fill="hold"/>
                                        <p:tgtEl>
                                          <p:spTgt spid="28"/>
                                        </p:tgtEl>
                                        <p:attrNameLst>
                                          <p:attrName>stroke.color</p:attrName>
                                        </p:attrNameLst>
                                      </p:cBhvr>
                                      <p:by>
                                        <p:hsl h="0" s="-70588" l="0"/>
                                      </p:by>
                                    </p:animClr>
                                    <p:set>
                                      <p:cBhvr>
                                        <p:cTn id="66" dur="500" fill="hold"/>
                                        <p:tgtEl>
                                          <p:spTgt spid="2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5" grpId="0" animBg="1"/>
      <p:bldP spid="36" grpId="0" animBg="1"/>
      <p:bldP spid="37"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cxnSp>
        <p:nvCxnSpPr>
          <p:cNvPr id="15" name="Straight Arrow Connector 14"/>
          <p:cNvCxnSpPr>
            <a:cxnSpLocks noChangeShapeType="1"/>
            <a:stCxn id="11" idx="3"/>
            <a:endCxn id="12" idx="1"/>
          </p:cNvCxnSpPr>
          <p:nvPr/>
        </p:nvCxnSpPr>
        <p:spPr bwMode="auto">
          <a:xfrm flipV="1">
            <a:off x="5191125" y="1924050"/>
            <a:ext cx="660400" cy="371475"/>
          </a:xfrm>
          <a:prstGeom prst="straightConnector1">
            <a:avLst/>
          </a:prstGeom>
          <a:noFill/>
          <a:ln w="381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6" name="Straight Arrow Connector 15"/>
          <p:cNvCxnSpPr>
            <a:cxnSpLocks noChangeShapeType="1"/>
            <a:stCxn id="11" idx="3"/>
            <a:endCxn id="13" idx="1"/>
          </p:cNvCxnSpPr>
          <p:nvPr/>
        </p:nvCxnSpPr>
        <p:spPr bwMode="auto">
          <a:xfrm>
            <a:off x="5191125" y="2295525"/>
            <a:ext cx="660400" cy="352425"/>
          </a:xfrm>
          <a:prstGeom prst="straightConnector1">
            <a:avLst/>
          </a:prstGeom>
          <a:noFill/>
          <a:ln w="381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1" name="Straight Arrow Connector 20"/>
          <p:cNvCxnSpPr>
            <a:cxnSpLocks noChangeShapeType="1"/>
            <a:stCxn id="17" idx="3"/>
            <a:endCxn id="18" idx="1"/>
          </p:cNvCxnSpPr>
          <p:nvPr/>
        </p:nvCxnSpPr>
        <p:spPr bwMode="auto">
          <a:xfrm flipV="1">
            <a:off x="5191125" y="3638550"/>
            <a:ext cx="660400" cy="238125"/>
          </a:xfrm>
          <a:prstGeom prst="straightConnector1">
            <a:avLst/>
          </a:prstGeom>
          <a:noFill/>
          <a:ln w="381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2" name="Straight Arrow Connector 21"/>
          <p:cNvCxnSpPr>
            <a:cxnSpLocks noChangeShapeType="1"/>
            <a:stCxn id="17" idx="3"/>
            <a:endCxn id="19" idx="1"/>
          </p:cNvCxnSpPr>
          <p:nvPr/>
        </p:nvCxnSpPr>
        <p:spPr bwMode="auto">
          <a:xfrm>
            <a:off x="5191125" y="3876675"/>
            <a:ext cx="660400" cy="523875"/>
          </a:xfrm>
          <a:prstGeom prst="straightConnector1">
            <a:avLst/>
          </a:prstGeom>
          <a:noFill/>
          <a:ln w="381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7" name="Straight Arrow Connector 26"/>
          <p:cNvCxnSpPr>
            <a:cxnSpLocks noChangeShapeType="1"/>
            <a:stCxn id="23" idx="3"/>
            <a:endCxn id="24" idx="1"/>
          </p:cNvCxnSpPr>
          <p:nvPr/>
        </p:nvCxnSpPr>
        <p:spPr bwMode="auto">
          <a:xfrm flipV="1">
            <a:off x="5191125" y="5391150"/>
            <a:ext cx="660400" cy="314325"/>
          </a:xfrm>
          <a:prstGeom prst="straightConnector1">
            <a:avLst/>
          </a:prstGeom>
          <a:noFill/>
          <a:ln w="381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8" name="Straight Arrow Connector 27"/>
          <p:cNvCxnSpPr>
            <a:cxnSpLocks noChangeShapeType="1"/>
            <a:stCxn id="23" idx="3"/>
            <a:endCxn id="25" idx="1"/>
          </p:cNvCxnSpPr>
          <p:nvPr/>
        </p:nvCxnSpPr>
        <p:spPr bwMode="auto">
          <a:xfrm>
            <a:off x="5191125" y="5705475"/>
            <a:ext cx="660400" cy="409575"/>
          </a:xfrm>
          <a:prstGeom prst="straightConnector1">
            <a:avLst/>
          </a:prstGeom>
          <a:noFill/>
          <a:ln w="381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1" name="AutoShape 12">
            <a:hlinkHover r:id="" action="ppaction://macro?name=changecolor"/>
          </p:cNvPr>
          <p:cNvSpPr>
            <a:spLocks noChangeArrowheads="1"/>
          </p:cNvSpPr>
          <p:nvPr/>
        </p:nvSpPr>
        <p:spPr bwMode="auto">
          <a:xfrm>
            <a:off x="2587625" y="1924050"/>
            <a:ext cx="2603500" cy="742950"/>
          </a:xfrm>
          <a:prstGeom prst="roundRect">
            <a:avLst>
              <a:gd name="adj" fmla="val 16667"/>
            </a:avLst>
          </a:prstGeom>
          <a:ln/>
          <a:extLst/>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200" b="1" dirty="0">
                <a:latin typeface="Arial" pitchFamily="34" charset="0"/>
                <a:cs typeface="Arial" pitchFamily="34" charset="0"/>
              </a:rPr>
              <a:t>Profit oriented</a:t>
            </a:r>
          </a:p>
        </p:txBody>
      </p:sp>
      <p:sp>
        <p:nvSpPr>
          <p:cNvPr id="12" name="AutoShape 12">
            <a:hlinkHover r:id="" action="ppaction://macro?name=changecolor"/>
          </p:cNvPr>
          <p:cNvSpPr>
            <a:spLocks noChangeArrowheads="1"/>
          </p:cNvSpPr>
          <p:nvPr/>
        </p:nvSpPr>
        <p:spPr bwMode="auto">
          <a:xfrm>
            <a:off x="5851525" y="1600200"/>
            <a:ext cx="2603500" cy="647700"/>
          </a:xfrm>
          <a:prstGeom prst="roundRect">
            <a:avLst>
              <a:gd name="adj" fmla="val 16667"/>
            </a:avLst>
          </a:prstGeom>
          <a:ln/>
          <a:extLst/>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200" b="1" dirty="0">
                <a:latin typeface="Arial" pitchFamily="34" charset="0"/>
                <a:cs typeface="Arial" pitchFamily="34" charset="0"/>
              </a:rPr>
              <a:t>Target return</a:t>
            </a:r>
          </a:p>
        </p:txBody>
      </p:sp>
      <p:sp>
        <p:nvSpPr>
          <p:cNvPr id="13" name="AutoShape 12">
            <a:hlinkHover r:id="" action="ppaction://macro?name=changecolor"/>
          </p:cNvPr>
          <p:cNvSpPr>
            <a:spLocks noChangeArrowheads="1"/>
          </p:cNvSpPr>
          <p:nvPr/>
        </p:nvSpPr>
        <p:spPr bwMode="auto">
          <a:xfrm>
            <a:off x="5851525" y="2324100"/>
            <a:ext cx="2603500" cy="647700"/>
          </a:xfrm>
          <a:prstGeom prst="roundRect">
            <a:avLst>
              <a:gd name="adj" fmla="val 16667"/>
            </a:avLst>
          </a:prstGeom>
          <a:ln/>
          <a:extLst/>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200" b="1" dirty="0">
                <a:latin typeface="Arial" pitchFamily="34" charset="0"/>
                <a:cs typeface="Arial" pitchFamily="34" charset="0"/>
              </a:rPr>
              <a:t>Maximize profits</a:t>
            </a:r>
          </a:p>
        </p:txBody>
      </p:sp>
      <p:cxnSp>
        <p:nvCxnSpPr>
          <p:cNvPr id="14" name="Straight Arrow Connector 13"/>
          <p:cNvCxnSpPr>
            <a:cxnSpLocks noChangeShapeType="1"/>
            <a:endCxn id="11" idx="1"/>
          </p:cNvCxnSpPr>
          <p:nvPr/>
        </p:nvCxnSpPr>
        <p:spPr bwMode="auto">
          <a:xfrm flipV="1">
            <a:off x="990600" y="2295525"/>
            <a:ext cx="1597025" cy="1143000"/>
          </a:xfrm>
          <a:prstGeom prst="straightConnector1">
            <a:avLst/>
          </a:prstGeom>
          <a:noFill/>
          <a:ln w="381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7" name="AutoShape 12">
            <a:hlinkHover r:id="" action="ppaction://macro?name=changecolor"/>
          </p:cNvPr>
          <p:cNvSpPr>
            <a:spLocks noChangeArrowheads="1"/>
          </p:cNvSpPr>
          <p:nvPr/>
        </p:nvSpPr>
        <p:spPr bwMode="auto">
          <a:xfrm>
            <a:off x="2587625" y="3505200"/>
            <a:ext cx="2603500" cy="742950"/>
          </a:xfrm>
          <a:prstGeom prst="roundRect">
            <a:avLst>
              <a:gd name="adj" fmla="val 16667"/>
            </a:avLst>
          </a:prstGeom>
          <a:ln/>
          <a:extLst/>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200" b="1" dirty="0">
                <a:latin typeface="Arial" pitchFamily="34" charset="0"/>
                <a:cs typeface="Arial" pitchFamily="34" charset="0"/>
              </a:rPr>
              <a:t>Sales oriented</a:t>
            </a:r>
          </a:p>
        </p:txBody>
      </p:sp>
      <p:sp>
        <p:nvSpPr>
          <p:cNvPr id="18" name="AutoShape 12">
            <a:hlinkHover r:id="" action="ppaction://macro?name=changecolor"/>
          </p:cNvPr>
          <p:cNvSpPr>
            <a:spLocks noChangeArrowheads="1"/>
          </p:cNvSpPr>
          <p:nvPr/>
        </p:nvSpPr>
        <p:spPr bwMode="auto">
          <a:xfrm>
            <a:off x="5851525" y="3314700"/>
            <a:ext cx="2603500" cy="647700"/>
          </a:xfrm>
          <a:prstGeom prst="roundRect">
            <a:avLst>
              <a:gd name="adj" fmla="val 16667"/>
            </a:avLst>
          </a:prstGeom>
          <a:ln/>
          <a:extLst/>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200" b="1" dirty="0">
                <a:latin typeface="Arial" pitchFamily="34" charset="0"/>
                <a:cs typeface="Arial" pitchFamily="34" charset="0"/>
              </a:rPr>
              <a:t>Dollar or unit sales growth</a:t>
            </a:r>
          </a:p>
        </p:txBody>
      </p:sp>
      <p:sp>
        <p:nvSpPr>
          <p:cNvPr id="19" name="AutoShape 12">
            <a:hlinkHover r:id="" action="ppaction://macro?name=changecolor"/>
          </p:cNvPr>
          <p:cNvSpPr>
            <a:spLocks noChangeArrowheads="1"/>
          </p:cNvSpPr>
          <p:nvPr/>
        </p:nvSpPr>
        <p:spPr bwMode="auto">
          <a:xfrm>
            <a:off x="5851525" y="4076700"/>
            <a:ext cx="2603500" cy="647700"/>
          </a:xfrm>
          <a:prstGeom prst="roundRect">
            <a:avLst>
              <a:gd name="adj" fmla="val 16667"/>
            </a:avLst>
          </a:prstGeom>
          <a:ln/>
          <a:extLst/>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200" b="1" dirty="0">
                <a:latin typeface="Arial" pitchFamily="34" charset="0"/>
                <a:cs typeface="Arial" pitchFamily="34" charset="0"/>
              </a:rPr>
              <a:t>Growth in market share</a:t>
            </a:r>
          </a:p>
        </p:txBody>
      </p:sp>
      <p:cxnSp>
        <p:nvCxnSpPr>
          <p:cNvPr id="20" name="Straight Arrow Connector 19"/>
          <p:cNvCxnSpPr>
            <a:cxnSpLocks noChangeShapeType="1"/>
            <a:endCxn id="17" idx="1"/>
          </p:cNvCxnSpPr>
          <p:nvPr/>
        </p:nvCxnSpPr>
        <p:spPr bwMode="auto">
          <a:xfrm flipV="1">
            <a:off x="1981200" y="3876675"/>
            <a:ext cx="606425" cy="19050"/>
          </a:xfrm>
          <a:prstGeom prst="straightConnector1">
            <a:avLst/>
          </a:prstGeom>
          <a:noFill/>
          <a:ln w="381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3" name="AutoShape 12">
            <a:hlinkHover r:id="" action="ppaction://macro?name=changecolor"/>
          </p:cNvPr>
          <p:cNvSpPr>
            <a:spLocks noChangeArrowheads="1"/>
          </p:cNvSpPr>
          <p:nvPr/>
        </p:nvSpPr>
        <p:spPr bwMode="auto">
          <a:xfrm>
            <a:off x="2587625" y="5334000"/>
            <a:ext cx="2603500" cy="742950"/>
          </a:xfrm>
          <a:prstGeom prst="roundRect">
            <a:avLst>
              <a:gd name="adj" fmla="val 16667"/>
            </a:avLst>
          </a:prstGeom>
          <a:ln/>
          <a:extLst/>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200" b="1" dirty="0">
                <a:latin typeface="Arial" pitchFamily="34" charset="0"/>
                <a:cs typeface="Arial" pitchFamily="34" charset="0"/>
              </a:rPr>
              <a:t>Status quo oriented</a:t>
            </a:r>
          </a:p>
        </p:txBody>
      </p:sp>
      <p:sp>
        <p:nvSpPr>
          <p:cNvPr id="24" name="AutoShape 12">
            <a:hlinkHover r:id="" action="ppaction://macro?name=changecolor"/>
          </p:cNvPr>
          <p:cNvSpPr>
            <a:spLocks noChangeArrowheads="1"/>
          </p:cNvSpPr>
          <p:nvPr/>
        </p:nvSpPr>
        <p:spPr bwMode="auto">
          <a:xfrm>
            <a:off x="5851525" y="5067300"/>
            <a:ext cx="2603500" cy="647700"/>
          </a:xfrm>
          <a:prstGeom prst="roundRect">
            <a:avLst>
              <a:gd name="adj" fmla="val 16667"/>
            </a:avLst>
          </a:prstGeom>
          <a:ln/>
          <a:extLst/>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200" b="1" dirty="0">
                <a:latin typeface="Arial" pitchFamily="34" charset="0"/>
                <a:cs typeface="Arial" pitchFamily="34" charset="0"/>
              </a:rPr>
              <a:t>Meeting competition</a:t>
            </a:r>
          </a:p>
        </p:txBody>
      </p:sp>
      <p:sp>
        <p:nvSpPr>
          <p:cNvPr id="25" name="AutoShape 12">
            <a:hlinkHover r:id="" action="ppaction://macro?name=changecolor"/>
          </p:cNvPr>
          <p:cNvSpPr>
            <a:spLocks noChangeArrowheads="1"/>
          </p:cNvSpPr>
          <p:nvPr/>
        </p:nvSpPr>
        <p:spPr bwMode="auto">
          <a:xfrm>
            <a:off x="5851525" y="5791200"/>
            <a:ext cx="2603500" cy="647700"/>
          </a:xfrm>
          <a:prstGeom prst="roundRect">
            <a:avLst>
              <a:gd name="adj" fmla="val 16667"/>
            </a:avLst>
          </a:prstGeom>
          <a:ln/>
          <a:extLst/>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200" b="1" dirty="0">
                <a:latin typeface="Arial" pitchFamily="34" charset="0"/>
                <a:cs typeface="Arial" pitchFamily="34" charset="0"/>
              </a:rPr>
              <a:t>Nonprice competition</a:t>
            </a:r>
          </a:p>
        </p:txBody>
      </p:sp>
      <p:cxnSp>
        <p:nvCxnSpPr>
          <p:cNvPr id="26" name="Straight Arrow Connector 25"/>
          <p:cNvCxnSpPr>
            <a:cxnSpLocks noChangeShapeType="1"/>
            <a:endCxn id="23" idx="1"/>
          </p:cNvCxnSpPr>
          <p:nvPr/>
        </p:nvCxnSpPr>
        <p:spPr bwMode="auto">
          <a:xfrm>
            <a:off x="990600" y="4352925"/>
            <a:ext cx="1597025" cy="1352550"/>
          </a:xfrm>
          <a:prstGeom prst="straightConnector1">
            <a:avLst/>
          </a:prstGeom>
          <a:noFill/>
          <a:ln w="38100" algn="ctr">
            <a:solidFill>
              <a:schemeClr val="tx1"/>
            </a:solidFill>
            <a:round/>
            <a:headEnd/>
            <a:tailEnd type="arrow"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7669" name="AutoShape 12">
            <a:hlinkHover r:id="" action="ppaction://macro?name=changecolor"/>
          </p:cNvPr>
          <p:cNvSpPr>
            <a:spLocks noChangeArrowheads="1"/>
          </p:cNvSpPr>
          <p:nvPr/>
        </p:nvSpPr>
        <p:spPr bwMode="auto">
          <a:xfrm>
            <a:off x="304800" y="3438525"/>
            <a:ext cx="1981200" cy="9144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200" b="1" dirty="0">
                <a:latin typeface="Arial" pitchFamily="34" charset="0"/>
                <a:cs typeface="Arial" pitchFamily="34" charset="0"/>
              </a:rPr>
              <a:t>Pricing objectives</a:t>
            </a:r>
          </a:p>
        </p:txBody>
      </p:sp>
      <p:sp>
        <p:nvSpPr>
          <p:cNvPr id="30" name="Rectangle 2"/>
          <p:cNvSpPr>
            <a:spLocks noGrp="1" noChangeArrowheads="1"/>
          </p:cNvSpPr>
          <p:nvPr>
            <p:ph type="title"/>
          </p:nvPr>
        </p:nvSpPr>
        <p:spPr/>
        <p:txBody>
          <a:bodyPr>
            <a:noAutofit/>
          </a:bodyPr>
          <a:lstStyle/>
          <a:p>
            <a:r>
              <a:rPr lang="en-US" dirty="0"/>
              <a:t>Possible Pricing Objectives (Exhibit 17-4), slide 3 of 3</a:t>
            </a:r>
          </a:p>
        </p:txBody>
      </p:sp>
    </p:spTree>
    <p:custDataLst>
      <p:tags r:id="rId1"/>
    </p:custDataLst>
    <p:extLst>
      <p:ext uri="{BB962C8B-B14F-4D97-AF65-F5344CB8AC3E}">
        <p14:creationId xmlns:p14="http://schemas.microsoft.com/office/powerpoint/2010/main" val="14254935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5" presetClass="emph" presetSubtype="0" fill="hold" grpId="0" nodeType="withEffect">
                                  <p:stCondLst>
                                    <p:cond delay="0"/>
                                  </p:stCondLst>
                                  <p:childTnLst>
                                    <p:animClr clrSpc="hsl" dir="cw">
                                      <p:cBhvr override="childStyle">
                                        <p:cTn id="6" dur="500" fill="hold"/>
                                        <p:tgtEl>
                                          <p:spTgt spid="11"/>
                                        </p:tgtEl>
                                        <p:attrNameLst>
                                          <p:attrName>style.color</p:attrName>
                                        </p:attrNameLst>
                                      </p:cBhvr>
                                      <p:by>
                                        <p:hsl h="0" s="-70588" l="0"/>
                                      </p:by>
                                    </p:animClr>
                                    <p:animClr clrSpc="hsl" dir="cw">
                                      <p:cBhvr>
                                        <p:cTn id="7" dur="500" fill="hold"/>
                                        <p:tgtEl>
                                          <p:spTgt spid="11"/>
                                        </p:tgtEl>
                                        <p:attrNameLst>
                                          <p:attrName>fillcolor</p:attrName>
                                        </p:attrNameLst>
                                      </p:cBhvr>
                                      <p:by>
                                        <p:hsl h="0" s="-70588" l="0"/>
                                      </p:by>
                                    </p:animClr>
                                    <p:animClr clrSpc="hsl" dir="cw">
                                      <p:cBhvr>
                                        <p:cTn id="8" dur="500" fill="hold"/>
                                        <p:tgtEl>
                                          <p:spTgt spid="11"/>
                                        </p:tgtEl>
                                        <p:attrNameLst>
                                          <p:attrName>stroke.color</p:attrName>
                                        </p:attrNameLst>
                                      </p:cBhvr>
                                      <p:by>
                                        <p:hsl h="0" s="-70588" l="0"/>
                                      </p:by>
                                    </p:animClr>
                                    <p:set>
                                      <p:cBhvr>
                                        <p:cTn id="9" dur="500" fill="hold"/>
                                        <p:tgtEl>
                                          <p:spTgt spid="11"/>
                                        </p:tgtEl>
                                        <p:attrNameLst>
                                          <p:attrName>fill.type</p:attrName>
                                        </p:attrNameLst>
                                      </p:cBhvr>
                                      <p:to>
                                        <p:strVal val="solid"/>
                                      </p:to>
                                    </p:set>
                                  </p:childTnLst>
                                </p:cTn>
                              </p:par>
                              <p:par>
                                <p:cTn id="10" presetID="25" presetClass="emph" presetSubtype="0" fill="hold" grpId="0" nodeType="withEffect">
                                  <p:stCondLst>
                                    <p:cond delay="0"/>
                                  </p:stCondLst>
                                  <p:childTnLst>
                                    <p:animClr clrSpc="hsl" dir="cw">
                                      <p:cBhvr override="childStyle">
                                        <p:cTn id="11" dur="500" fill="hold"/>
                                        <p:tgtEl>
                                          <p:spTgt spid="12"/>
                                        </p:tgtEl>
                                        <p:attrNameLst>
                                          <p:attrName>style.color</p:attrName>
                                        </p:attrNameLst>
                                      </p:cBhvr>
                                      <p:by>
                                        <p:hsl h="0" s="-70588" l="0"/>
                                      </p:by>
                                    </p:animClr>
                                    <p:animClr clrSpc="hsl" dir="cw">
                                      <p:cBhvr>
                                        <p:cTn id="12" dur="500" fill="hold"/>
                                        <p:tgtEl>
                                          <p:spTgt spid="12"/>
                                        </p:tgtEl>
                                        <p:attrNameLst>
                                          <p:attrName>fillcolor</p:attrName>
                                        </p:attrNameLst>
                                      </p:cBhvr>
                                      <p:by>
                                        <p:hsl h="0" s="-70588" l="0"/>
                                      </p:by>
                                    </p:animClr>
                                    <p:animClr clrSpc="hsl" dir="cw">
                                      <p:cBhvr>
                                        <p:cTn id="13" dur="500" fill="hold"/>
                                        <p:tgtEl>
                                          <p:spTgt spid="12"/>
                                        </p:tgtEl>
                                        <p:attrNameLst>
                                          <p:attrName>stroke.color</p:attrName>
                                        </p:attrNameLst>
                                      </p:cBhvr>
                                      <p:by>
                                        <p:hsl h="0" s="-70588" l="0"/>
                                      </p:by>
                                    </p:animClr>
                                    <p:set>
                                      <p:cBhvr>
                                        <p:cTn id="14" dur="500" fill="hold"/>
                                        <p:tgtEl>
                                          <p:spTgt spid="12"/>
                                        </p:tgtEl>
                                        <p:attrNameLst>
                                          <p:attrName>fill.type</p:attrName>
                                        </p:attrNameLst>
                                      </p:cBhvr>
                                      <p:to>
                                        <p:strVal val="solid"/>
                                      </p:to>
                                    </p:set>
                                  </p:childTnLst>
                                </p:cTn>
                              </p:par>
                              <p:par>
                                <p:cTn id="15" presetID="25" presetClass="emph" presetSubtype="0" fill="hold" grpId="0" nodeType="withEffect">
                                  <p:stCondLst>
                                    <p:cond delay="0"/>
                                  </p:stCondLst>
                                  <p:childTnLst>
                                    <p:animClr clrSpc="hsl" dir="cw">
                                      <p:cBhvr override="childStyle">
                                        <p:cTn id="16" dur="500" fill="hold"/>
                                        <p:tgtEl>
                                          <p:spTgt spid="13"/>
                                        </p:tgtEl>
                                        <p:attrNameLst>
                                          <p:attrName>style.color</p:attrName>
                                        </p:attrNameLst>
                                      </p:cBhvr>
                                      <p:by>
                                        <p:hsl h="0" s="-70588" l="0"/>
                                      </p:by>
                                    </p:animClr>
                                    <p:animClr clrSpc="hsl" dir="cw">
                                      <p:cBhvr>
                                        <p:cTn id="17" dur="500" fill="hold"/>
                                        <p:tgtEl>
                                          <p:spTgt spid="13"/>
                                        </p:tgtEl>
                                        <p:attrNameLst>
                                          <p:attrName>fillcolor</p:attrName>
                                        </p:attrNameLst>
                                      </p:cBhvr>
                                      <p:by>
                                        <p:hsl h="0" s="-70588" l="0"/>
                                      </p:by>
                                    </p:animClr>
                                    <p:animClr clrSpc="hsl" dir="cw">
                                      <p:cBhvr>
                                        <p:cTn id="18" dur="500" fill="hold"/>
                                        <p:tgtEl>
                                          <p:spTgt spid="13"/>
                                        </p:tgtEl>
                                        <p:attrNameLst>
                                          <p:attrName>stroke.color</p:attrName>
                                        </p:attrNameLst>
                                      </p:cBhvr>
                                      <p:by>
                                        <p:hsl h="0" s="-70588" l="0"/>
                                      </p:by>
                                    </p:animClr>
                                    <p:set>
                                      <p:cBhvr>
                                        <p:cTn id="19" dur="500" fill="hold"/>
                                        <p:tgtEl>
                                          <p:spTgt spid="13"/>
                                        </p:tgtEl>
                                        <p:attrNameLst>
                                          <p:attrName>fill.type</p:attrName>
                                        </p:attrNameLst>
                                      </p:cBhvr>
                                      <p:to>
                                        <p:strVal val="solid"/>
                                      </p:to>
                                    </p:set>
                                  </p:childTnLst>
                                </p:cTn>
                              </p:par>
                              <p:par>
                                <p:cTn id="20" presetID="25" presetClass="emph" presetSubtype="0" fill="hold" nodeType="withEffect">
                                  <p:stCondLst>
                                    <p:cond delay="0"/>
                                  </p:stCondLst>
                                  <p:childTnLst>
                                    <p:animClr clrSpc="hsl" dir="cw">
                                      <p:cBhvr override="childStyle">
                                        <p:cTn id="21" dur="500" fill="hold"/>
                                        <p:tgtEl>
                                          <p:spTgt spid="14"/>
                                        </p:tgtEl>
                                        <p:attrNameLst>
                                          <p:attrName>style.color</p:attrName>
                                        </p:attrNameLst>
                                      </p:cBhvr>
                                      <p:by>
                                        <p:hsl h="0" s="-70588" l="0"/>
                                      </p:by>
                                    </p:animClr>
                                    <p:animClr clrSpc="hsl" dir="cw">
                                      <p:cBhvr>
                                        <p:cTn id="22" dur="500" fill="hold"/>
                                        <p:tgtEl>
                                          <p:spTgt spid="14"/>
                                        </p:tgtEl>
                                        <p:attrNameLst>
                                          <p:attrName>fillcolor</p:attrName>
                                        </p:attrNameLst>
                                      </p:cBhvr>
                                      <p:by>
                                        <p:hsl h="0" s="-70588" l="0"/>
                                      </p:by>
                                    </p:animClr>
                                    <p:animClr clrSpc="hsl" dir="cw">
                                      <p:cBhvr>
                                        <p:cTn id="23" dur="500" fill="hold"/>
                                        <p:tgtEl>
                                          <p:spTgt spid="14"/>
                                        </p:tgtEl>
                                        <p:attrNameLst>
                                          <p:attrName>stroke.color</p:attrName>
                                        </p:attrNameLst>
                                      </p:cBhvr>
                                      <p:by>
                                        <p:hsl h="0" s="-70588" l="0"/>
                                      </p:by>
                                    </p:animClr>
                                    <p:set>
                                      <p:cBhvr>
                                        <p:cTn id="24" dur="500" fill="hold"/>
                                        <p:tgtEl>
                                          <p:spTgt spid="14"/>
                                        </p:tgtEl>
                                        <p:attrNameLst>
                                          <p:attrName>fill.type</p:attrName>
                                        </p:attrNameLst>
                                      </p:cBhvr>
                                      <p:to>
                                        <p:strVal val="solid"/>
                                      </p:to>
                                    </p:set>
                                  </p:childTnLst>
                                </p:cTn>
                              </p:par>
                              <p:par>
                                <p:cTn id="25" presetID="25" presetClass="emph" presetSubtype="0" fill="hold" nodeType="withEffect">
                                  <p:stCondLst>
                                    <p:cond delay="0"/>
                                  </p:stCondLst>
                                  <p:childTnLst>
                                    <p:animClr clrSpc="hsl" dir="cw">
                                      <p:cBhvr override="childStyle">
                                        <p:cTn id="26" dur="500" fill="hold"/>
                                        <p:tgtEl>
                                          <p:spTgt spid="15"/>
                                        </p:tgtEl>
                                        <p:attrNameLst>
                                          <p:attrName>style.color</p:attrName>
                                        </p:attrNameLst>
                                      </p:cBhvr>
                                      <p:by>
                                        <p:hsl h="0" s="-70588" l="0"/>
                                      </p:by>
                                    </p:animClr>
                                    <p:animClr clrSpc="hsl" dir="cw">
                                      <p:cBhvr>
                                        <p:cTn id="27" dur="500" fill="hold"/>
                                        <p:tgtEl>
                                          <p:spTgt spid="15"/>
                                        </p:tgtEl>
                                        <p:attrNameLst>
                                          <p:attrName>fillcolor</p:attrName>
                                        </p:attrNameLst>
                                      </p:cBhvr>
                                      <p:by>
                                        <p:hsl h="0" s="-70588" l="0"/>
                                      </p:by>
                                    </p:animClr>
                                    <p:animClr clrSpc="hsl" dir="cw">
                                      <p:cBhvr>
                                        <p:cTn id="28" dur="500" fill="hold"/>
                                        <p:tgtEl>
                                          <p:spTgt spid="15"/>
                                        </p:tgtEl>
                                        <p:attrNameLst>
                                          <p:attrName>stroke.color</p:attrName>
                                        </p:attrNameLst>
                                      </p:cBhvr>
                                      <p:by>
                                        <p:hsl h="0" s="-70588" l="0"/>
                                      </p:by>
                                    </p:animClr>
                                    <p:set>
                                      <p:cBhvr>
                                        <p:cTn id="29" dur="500" fill="hold"/>
                                        <p:tgtEl>
                                          <p:spTgt spid="15"/>
                                        </p:tgtEl>
                                        <p:attrNameLst>
                                          <p:attrName>fill.type</p:attrName>
                                        </p:attrNameLst>
                                      </p:cBhvr>
                                      <p:to>
                                        <p:strVal val="solid"/>
                                      </p:to>
                                    </p:set>
                                  </p:childTnLst>
                                </p:cTn>
                              </p:par>
                              <p:par>
                                <p:cTn id="30" presetID="25" presetClass="emph" presetSubtype="0" fill="hold" nodeType="withEffect">
                                  <p:stCondLst>
                                    <p:cond delay="0"/>
                                  </p:stCondLst>
                                  <p:childTnLst>
                                    <p:animClr clrSpc="hsl" dir="cw">
                                      <p:cBhvr override="childStyle">
                                        <p:cTn id="31" dur="500" fill="hold"/>
                                        <p:tgtEl>
                                          <p:spTgt spid="16"/>
                                        </p:tgtEl>
                                        <p:attrNameLst>
                                          <p:attrName>style.color</p:attrName>
                                        </p:attrNameLst>
                                      </p:cBhvr>
                                      <p:by>
                                        <p:hsl h="0" s="-70588" l="0"/>
                                      </p:by>
                                    </p:animClr>
                                    <p:animClr clrSpc="hsl" dir="cw">
                                      <p:cBhvr>
                                        <p:cTn id="32" dur="500" fill="hold"/>
                                        <p:tgtEl>
                                          <p:spTgt spid="16"/>
                                        </p:tgtEl>
                                        <p:attrNameLst>
                                          <p:attrName>fillcolor</p:attrName>
                                        </p:attrNameLst>
                                      </p:cBhvr>
                                      <p:by>
                                        <p:hsl h="0" s="-70588" l="0"/>
                                      </p:by>
                                    </p:animClr>
                                    <p:animClr clrSpc="hsl" dir="cw">
                                      <p:cBhvr>
                                        <p:cTn id="33" dur="500" fill="hold"/>
                                        <p:tgtEl>
                                          <p:spTgt spid="16"/>
                                        </p:tgtEl>
                                        <p:attrNameLst>
                                          <p:attrName>stroke.color</p:attrName>
                                        </p:attrNameLst>
                                      </p:cBhvr>
                                      <p:by>
                                        <p:hsl h="0" s="-70588" l="0"/>
                                      </p:by>
                                    </p:animClr>
                                    <p:set>
                                      <p:cBhvr>
                                        <p:cTn id="34" dur="500" fill="hold"/>
                                        <p:tgtEl>
                                          <p:spTgt spid="16"/>
                                        </p:tgtEl>
                                        <p:attrNameLst>
                                          <p:attrName>fill.type</p:attrName>
                                        </p:attrNameLst>
                                      </p:cBhvr>
                                      <p:to>
                                        <p:strVal val="solid"/>
                                      </p:to>
                                    </p:set>
                                  </p:childTnLst>
                                </p:cTn>
                              </p:par>
                              <p:par>
                                <p:cTn id="35" presetID="25" presetClass="emph" presetSubtype="0" fill="hold" grpId="0" nodeType="withEffect">
                                  <p:stCondLst>
                                    <p:cond delay="0"/>
                                  </p:stCondLst>
                                  <p:childTnLst>
                                    <p:animClr clrSpc="hsl" dir="cw">
                                      <p:cBhvr override="childStyle">
                                        <p:cTn id="36" dur="500" fill="hold"/>
                                        <p:tgtEl>
                                          <p:spTgt spid="17"/>
                                        </p:tgtEl>
                                        <p:attrNameLst>
                                          <p:attrName>style.color</p:attrName>
                                        </p:attrNameLst>
                                      </p:cBhvr>
                                      <p:by>
                                        <p:hsl h="0" s="-70588" l="0"/>
                                      </p:by>
                                    </p:animClr>
                                    <p:animClr clrSpc="hsl" dir="cw">
                                      <p:cBhvr>
                                        <p:cTn id="37" dur="500" fill="hold"/>
                                        <p:tgtEl>
                                          <p:spTgt spid="17"/>
                                        </p:tgtEl>
                                        <p:attrNameLst>
                                          <p:attrName>fillcolor</p:attrName>
                                        </p:attrNameLst>
                                      </p:cBhvr>
                                      <p:by>
                                        <p:hsl h="0" s="-70588" l="0"/>
                                      </p:by>
                                    </p:animClr>
                                    <p:animClr clrSpc="hsl" dir="cw">
                                      <p:cBhvr>
                                        <p:cTn id="38" dur="500" fill="hold"/>
                                        <p:tgtEl>
                                          <p:spTgt spid="17"/>
                                        </p:tgtEl>
                                        <p:attrNameLst>
                                          <p:attrName>stroke.color</p:attrName>
                                        </p:attrNameLst>
                                      </p:cBhvr>
                                      <p:by>
                                        <p:hsl h="0" s="-70588" l="0"/>
                                      </p:by>
                                    </p:animClr>
                                    <p:set>
                                      <p:cBhvr>
                                        <p:cTn id="39" dur="500" fill="hold"/>
                                        <p:tgtEl>
                                          <p:spTgt spid="17"/>
                                        </p:tgtEl>
                                        <p:attrNameLst>
                                          <p:attrName>fill.type</p:attrName>
                                        </p:attrNameLst>
                                      </p:cBhvr>
                                      <p:to>
                                        <p:strVal val="solid"/>
                                      </p:to>
                                    </p:set>
                                  </p:childTnLst>
                                </p:cTn>
                              </p:par>
                              <p:par>
                                <p:cTn id="40" presetID="25" presetClass="emph" presetSubtype="0" fill="hold" grpId="0" nodeType="withEffect">
                                  <p:stCondLst>
                                    <p:cond delay="0"/>
                                  </p:stCondLst>
                                  <p:childTnLst>
                                    <p:animClr clrSpc="hsl" dir="cw">
                                      <p:cBhvr override="childStyle">
                                        <p:cTn id="41" dur="500" fill="hold"/>
                                        <p:tgtEl>
                                          <p:spTgt spid="18"/>
                                        </p:tgtEl>
                                        <p:attrNameLst>
                                          <p:attrName>style.color</p:attrName>
                                        </p:attrNameLst>
                                      </p:cBhvr>
                                      <p:by>
                                        <p:hsl h="0" s="-70588" l="0"/>
                                      </p:by>
                                    </p:animClr>
                                    <p:animClr clrSpc="hsl" dir="cw">
                                      <p:cBhvr>
                                        <p:cTn id="42" dur="500" fill="hold"/>
                                        <p:tgtEl>
                                          <p:spTgt spid="18"/>
                                        </p:tgtEl>
                                        <p:attrNameLst>
                                          <p:attrName>fillcolor</p:attrName>
                                        </p:attrNameLst>
                                      </p:cBhvr>
                                      <p:by>
                                        <p:hsl h="0" s="-70588" l="0"/>
                                      </p:by>
                                    </p:animClr>
                                    <p:animClr clrSpc="hsl" dir="cw">
                                      <p:cBhvr>
                                        <p:cTn id="43" dur="500" fill="hold"/>
                                        <p:tgtEl>
                                          <p:spTgt spid="18"/>
                                        </p:tgtEl>
                                        <p:attrNameLst>
                                          <p:attrName>stroke.color</p:attrName>
                                        </p:attrNameLst>
                                      </p:cBhvr>
                                      <p:by>
                                        <p:hsl h="0" s="-70588" l="0"/>
                                      </p:by>
                                    </p:animClr>
                                    <p:set>
                                      <p:cBhvr>
                                        <p:cTn id="44" dur="500" fill="hold"/>
                                        <p:tgtEl>
                                          <p:spTgt spid="18"/>
                                        </p:tgtEl>
                                        <p:attrNameLst>
                                          <p:attrName>fill.type</p:attrName>
                                        </p:attrNameLst>
                                      </p:cBhvr>
                                      <p:to>
                                        <p:strVal val="solid"/>
                                      </p:to>
                                    </p:set>
                                  </p:childTnLst>
                                </p:cTn>
                              </p:par>
                              <p:par>
                                <p:cTn id="45" presetID="25" presetClass="emph" presetSubtype="0" fill="hold" grpId="0" nodeType="withEffect">
                                  <p:stCondLst>
                                    <p:cond delay="0"/>
                                  </p:stCondLst>
                                  <p:childTnLst>
                                    <p:animClr clrSpc="hsl" dir="cw">
                                      <p:cBhvr override="childStyle">
                                        <p:cTn id="46" dur="500" fill="hold"/>
                                        <p:tgtEl>
                                          <p:spTgt spid="19"/>
                                        </p:tgtEl>
                                        <p:attrNameLst>
                                          <p:attrName>style.color</p:attrName>
                                        </p:attrNameLst>
                                      </p:cBhvr>
                                      <p:by>
                                        <p:hsl h="0" s="-70588" l="0"/>
                                      </p:by>
                                    </p:animClr>
                                    <p:animClr clrSpc="hsl" dir="cw">
                                      <p:cBhvr>
                                        <p:cTn id="47" dur="500" fill="hold"/>
                                        <p:tgtEl>
                                          <p:spTgt spid="19"/>
                                        </p:tgtEl>
                                        <p:attrNameLst>
                                          <p:attrName>fillcolor</p:attrName>
                                        </p:attrNameLst>
                                      </p:cBhvr>
                                      <p:by>
                                        <p:hsl h="0" s="-70588" l="0"/>
                                      </p:by>
                                    </p:animClr>
                                    <p:animClr clrSpc="hsl" dir="cw">
                                      <p:cBhvr>
                                        <p:cTn id="48" dur="500" fill="hold"/>
                                        <p:tgtEl>
                                          <p:spTgt spid="19"/>
                                        </p:tgtEl>
                                        <p:attrNameLst>
                                          <p:attrName>stroke.color</p:attrName>
                                        </p:attrNameLst>
                                      </p:cBhvr>
                                      <p:by>
                                        <p:hsl h="0" s="-70588" l="0"/>
                                      </p:by>
                                    </p:animClr>
                                    <p:set>
                                      <p:cBhvr>
                                        <p:cTn id="49" dur="500" fill="hold"/>
                                        <p:tgtEl>
                                          <p:spTgt spid="19"/>
                                        </p:tgtEl>
                                        <p:attrNameLst>
                                          <p:attrName>fill.type</p:attrName>
                                        </p:attrNameLst>
                                      </p:cBhvr>
                                      <p:to>
                                        <p:strVal val="solid"/>
                                      </p:to>
                                    </p:set>
                                  </p:childTnLst>
                                </p:cTn>
                              </p:par>
                              <p:par>
                                <p:cTn id="50" presetID="25" presetClass="emph" presetSubtype="0" fill="hold" nodeType="withEffect">
                                  <p:stCondLst>
                                    <p:cond delay="0"/>
                                  </p:stCondLst>
                                  <p:childTnLst>
                                    <p:animClr clrSpc="hsl" dir="cw">
                                      <p:cBhvr override="childStyle">
                                        <p:cTn id="51" dur="500" fill="hold"/>
                                        <p:tgtEl>
                                          <p:spTgt spid="20"/>
                                        </p:tgtEl>
                                        <p:attrNameLst>
                                          <p:attrName>style.color</p:attrName>
                                        </p:attrNameLst>
                                      </p:cBhvr>
                                      <p:by>
                                        <p:hsl h="0" s="-70588" l="0"/>
                                      </p:by>
                                    </p:animClr>
                                    <p:animClr clrSpc="hsl" dir="cw">
                                      <p:cBhvr>
                                        <p:cTn id="52" dur="500" fill="hold"/>
                                        <p:tgtEl>
                                          <p:spTgt spid="20"/>
                                        </p:tgtEl>
                                        <p:attrNameLst>
                                          <p:attrName>fillcolor</p:attrName>
                                        </p:attrNameLst>
                                      </p:cBhvr>
                                      <p:by>
                                        <p:hsl h="0" s="-70588" l="0"/>
                                      </p:by>
                                    </p:animClr>
                                    <p:animClr clrSpc="hsl" dir="cw">
                                      <p:cBhvr>
                                        <p:cTn id="53" dur="500" fill="hold"/>
                                        <p:tgtEl>
                                          <p:spTgt spid="20"/>
                                        </p:tgtEl>
                                        <p:attrNameLst>
                                          <p:attrName>stroke.color</p:attrName>
                                        </p:attrNameLst>
                                      </p:cBhvr>
                                      <p:by>
                                        <p:hsl h="0" s="-70588" l="0"/>
                                      </p:by>
                                    </p:animClr>
                                    <p:set>
                                      <p:cBhvr>
                                        <p:cTn id="54" dur="500" fill="hold"/>
                                        <p:tgtEl>
                                          <p:spTgt spid="20"/>
                                        </p:tgtEl>
                                        <p:attrNameLst>
                                          <p:attrName>fill.type</p:attrName>
                                        </p:attrNameLst>
                                      </p:cBhvr>
                                      <p:to>
                                        <p:strVal val="solid"/>
                                      </p:to>
                                    </p:set>
                                  </p:childTnLst>
                                </p:cTn>
                              </p:par>
                              <p:par>
                                <p:cTn id="55" presetID="25" presetClass="emph" presetSubtype="0" fill="hold" nodeType="withEffect">
                                  <p:stCondLst>
                                    <p:cond delay="0"/>
                                  </p:stCondLst>
                                  <p:childTnLst>
                                    <p:animClr clrSpc="hsl" dir="cw">
                                      <p:cBhvr override="childStyle">
                                        <p:cTn id="56" dur="500" fill="hold"/>
                                        <p:tgtEl>
                                          <p:spTgt spid="21"/>
                                        </p:tgtEl>
                                        <p:attrNameLst>
                                          <p:attrName>style.color</p:attrName>
                                        </p:attrNameLst>
                                      </p:cBhvr>
                                      <p:by>
                                        <p:hsl h="0" s="-70588" l="0"/>
                                      </p:by>
                                    </p:animClr>
                                    <p:animClr clrSpc="hsl" dir="cw">
                                      <p:cBhvr>
                                        <p:cTn id="57" dur="500" fill="hold"/>
                                        <p:tgtEl>
                                          <p:spTgt spid="21"/>
                                        </p:tgtEl>
                                        <p:attrNameLst>
                                          <p:attrName>fillcolor</p:attrName>
                                        </p:attrNameLst>
                                      </p:cBhvr>
                                      <p:by>
                                        <p:hsl h="0" s="-70588" l="0"/>
                                      </p:by>
                                    </p:animClr>
                                    <p:animClr clrSpc="hsl" dir="cw">
                                      <p:cBhvr>
                                        <p:cTn id="58" dur="500" fill="hold"/>
                                        <p:tgtEl>
                                          <p:spTgt spid="21"/>
                                        </p:tgtEl>
                                        <p:attrNameLst>
                                          <p:attrName>stroke.color</p:attrName>
                                        </p:attrNameLst>
                                      </p:cBhvr>
                                      <p:by>
                                        <p:hsl h="0" s="-70588" l="0"/>
                                      </p:by>
                                    </p:animClr>
                                    <p:set>
                                      <p:cBhvr>
                                        <p:cTn id="59" dur="500" fill="hold"/>
                                        <p:tgtEl>
                                          <p:spTgt spid="21"/>
                                        </p:tgtEl>
                                        <p:attrNameLst>
                                          <p:attrName>fill.type</p:attrName>
                                        </p:attrNameLst>
                                      </p:cBhvr>
                                      <p:to>
                                        <p:strVal val="solid"/>
                                      </p:to>
                                    </p:set>
                                  </p:childTnLst>
                                </p:cTn>
                              </p:par>
                              <p:par>
                                <p:cTn id="60" presetID="25" presetClass="emph" presetSubtype="0" fill="hold" nodeType="withEffect">
                                  <p:stCondLst>
                                    <p:cond delay="0"/>
                                  </p:stCondLst>
                                  <p:childTnLst>
                                    <p:animClr clrSpc="hsl" dir="cw">
                                      <p:cBhvr override="childStyle">
                                        <p:cTn id="61" dur="500" fill="hold"/>
                                        <p:tgtEl>
                                          <p:spTgt spid="22"/>
                                        </p:tgtEl>
                                        <p:attrNameLst>
                                          <p:attrName>style.color</p:attrName>
                                        </p:attrNameLst>
                                      </p:cBhvr>
                                      <p:by>
                                        <p:hsl h="0" s="-70588" l="0"/>
                                      </p:by>
                                    </p:animClr>
                                    <p:animClr clrSpc="hsl" dir="cw">
                                      <p:cBhvr>
                                        <p:cTn id="62" dur="500" fill="hold"/>
                                        <p:tgtEl>
                                          <p:spTgt spid="22"/>
                                        </p:tgtEl>
                                        <p:attrNameLst>
                                          <p:attrName>fillcolor</p:attrName>
                                        </p:attrNameLst>
                                      </p:cBhvr>
                                      <p:by>
                                        <p:hsl h="0" s="-70588" l="0"/>
                                      </p:by>
                                    </p:animClr>
                                    <p:animClr clrSpc="hsl" dir="cw">
                                      <p:cBhvr>
                                        <p:cTn id="63" dur="500" fill="hold"/>
                                        <p:tgtEl>
                                          <p:spTgt spid="22"/>
                                        </p:tgtEl>
                                        <p:attrNameLst>
                                          <p:attrName>stroke.color</p:attrName>
                                        </p:attrNameLst>
                                      </p:cBhvr>
                                      <p:by>
                                        <p:hsl h="0" s="-70588" l="0"/>
                                      </p:by>
                                    </p:animClr>
                                    <p:set>
                                      <p:cBhvr>
                                        <p:cTn id="64" dur="500" fill="hold"/>
                                        <p:tgtEl>
                                          <p:spTgt spid="22"/>
                                        </p:tgtEl>
                                        <p:attrNameLst>
                                          <p:attrName>fill.type</p:attrName>
                                        </p:attrNameLst>
                                      </p:cBhvr>
                                      <p:to>
                                        <p:strVal val="solid"/>
                                      </p:to>
                                    </p:set>
                                  </p:childTnLst>
                                </p:cTn>
                              </p:par>
                            </p:childTnLst>
                          </p:cTn>
                        </p:par>
                        <p:par>
                          <p:cTn id="65" fill="hold" nodeType="afterGroup">
                            <p:stCondLst>
                              <p:cond delay="500"/>
                            </p:stCondLst>
                            <p:childTnLst>
                              <p:par>
                                <p:cTn id="66" presetID="22" presetClass="entr" presetSubtype="8" fill="hold" nodeType="after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wipe(left)">
                                      <p:cBhvr>
                                        <p:cTn id="68" dur="500"/>
                                        <p:tgtEl>
                                          <p:spTgt spid="26"/>
                                        </p:tgtEl>
                                      </p:cBhvr>
                                    </p:animEffect>
                                  </p:childTnLst>
                                </p:cTn>
                              </p:par>
                            </p:childTnLst>
                          </p:cTn>
                        </p:par>
                        <p:par>
                          <p:cTn id="69" fill="hold" nodeType="afterGroup">
                            <p:stCondLst>
                              <p:cond delay="1000"/>
                            </p:stCondLst>
                            <p:childTnLst>
                              <p:par>
                                <p:cTn id="70" presetID="22" presetClass="entr" presetSubtype="8" fill="hold" grpId="0" nodeType="after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wipe(left)">
                                      <p:cBhvr>
                                        <p:cTn id="72" dur="500"/>
                                        <p:tgtEl>
                                          <p:spTgt spid="23"/>
                                        </p:tgtEl>
                                      </p:cBhvr>
                                    </p:animEffect>
                                  </p:childTnLst>
                                </p:cTn>
                              </p:par>
                            </p:childTnLst>
                          </p:cTn>
                        </p:par>
                        <p:par>
                          <p:cTn id="73" fill="hold" nodeType="withGroup">
                            <p:stCondLst>
                              <p:cond delay="1500"/>
                            </p:stCondLst>
                            <p:childTnLst>
                              <p:par>
                                <p:cTn id="74" presetID="22" presetClass="entr" presetSubtype="8" fill="hold" nodeType="after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wipe(left)">
                                      <p:cBhvr>
                                        <p:cTn id="76" dur="500"/>
                                        <p:tgtEl>
                                          <p:spTgt spid="27"/>
                                        </p:tgtEl>
                                      </p:cBhvr>
                                    </p:animEffect>
                                  </p:childTnLst>
                                </p:cTn>
                              </p:par>
                            </p:childTnLst>
                          </p:cTn>
                        </p:par>
                        <p:par>
                          <p:cTn id="77" fill="hold" nodeType="afterGroup">
                            <p:stCondLst>
                              <p:cond delay="2000"/>
                            </p:stCondLst>
                            <p:childTnLst>
                              <p:par>
                                <p:cTn id="78" presetID="22" presetClass="entr" presetSubtype="8" fill="hold" grpId="0" nodeType="after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wipe(left)">
                                      <p:cBhvr>
                                        <p:cTn id="80" dur="500"/>
                                        <p:tgtEl>
                                          <p:spTgt spid="24"/>
                                        </p:tgtEl>
                                      </p:cBhvr>
                                    </p:animEffect>
                                  </p:childTnLst>
                                </p:cTn>
                              </p:par>
                            </p:childTnLst>
                          </p:cTn>
                        </p:par>
                        <p:par>
                          <p:cTn id="81" fill="hold" nodeType="withGroup">
                            <p:stCondLst>
                              <p:cond delay="2500"/>
                            </p:stCondLst>
                            <p:childTnLst>
                              <p:par>
                                <p:cTn id="82" presetID="22" presetClass="entr" presetSubtype="8" fill="hold" nodeType="after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wipe(left)">
                                      <p:cBhvr>
                                        <p:cTn id="84" dur="500"/>
                                        <p:tgtEl>
                                          <p:spTgt spid="28"/>
                                        </p:tgtEl>
                                      </p:cBhvr>
                                    </p:animEffect>
                                  </p:childTnLst>
                                </p:cTn>
                              </p:par>
                            </p:childTnLst>
                          </p:cTn>
                        </p:par>
                        <p:par>
                          <p:cTn id="85" fill="hold" nodeType="afterGroup">
                            <p:stCondLst>
                              <p:cond delay="3000"/>
                            </p:stCondLst>
                            <p:childTnLst>
                              <p:par>
                                <p:cTn id="86" presetID="22" presetClass="entr" presetSubtype="8" fill="hold" grpId="0" nodeType="after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wipe(left)">
                                      <p:cBhvr>
                                        <p:cTn id="8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7" grpId="0" animBg="1"/>
      <p:bldP spid="18" grpId="0" animBg="1"/>
      <p:bldP spid="19" grpId="0" animBg="1"/>
      <p:bldP spid="23" grpId="0" animBg="1"/>
      <p:bldP spid="24" grpId="0" animBg="1"/>
      <p:bldP spid="2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dirty="0"/>
              <a:t>Checking Your Knowledge</a:t>
            </a:r>
          </a:p>
        </p:txBody>
      </p:sp>
      <p:sp>
        <p:nvSpPr>
          <p:cNvPr id="27651" name="Rectangle 3"/>
          <p:cNvSpPr>
            <a:spLocks noGrp="1" noChangeArrowheads="1"/>
          </p:cNvSpPr>
          <p:nvPr>
            <p:ph idx="1"/>
          </p:nvPr>
        </p:nvSpPr>
        <p:spPr/>
        <p:txBody>
          <a:bodyPr>
            <a:normAutofit fontScale="92500" lnSpcReduction="20000"/>
          </a:bodyPr>
          <a:lstStyle/>
          <a:p>
            <a:pPr marL="65087" indent="0">
              <a:buNone/>
            </a:pPr>
            <a:r>
              <a:rPr lang="en-US" dirty="0"/>
              <a:t>An industry-leading high-tech company just announced that it was cutting its prices and would price its products at whatever level was necessary to protect its market share. This is evidence of a ____________ pricing objective.</a:t>
            </a:r>
          </a:p>
          <a:p>
            <a:endParaRPr lang="en-US" dirty="0"/>
          </a:p>
          <a:p>
            <a:pPr marL="0" indent="0">
              <a:buNone/>
            </a:pPr>
            <a:r>
              <a:rPr lang="en-US" dirty="0"/>
              <a:t>A.	target return</a:t>
            </a:r>
          </a:p>
          <a:p>
            <a:pPr marL="0" indent="0">
              <a:buNone/>
            </a:pPr>
            <a:r>
              <a:rPr lang="en-US" dirty="0"/>
              <a:t>B.	status quo-oriented</a:t>
            </a:r>
          </a:p>
          <a:p>
            <a:pPr marL="0" indent="0">
              <a:buNone/>
            </a:pPr>
            <a:r>
              <a:rPr lang="en-US" dirty="0"/>
              <a:t>C.	profit maximization</a:t>
            </a:r>
          </a:p>
          <a:p>
            <a:pPr marL="0" indent="0">
              <a:buNone/>
            </a:pPr>
            <a:r>
              <a:rPr lang="en-US" dirty="0"/>
              <a:t>D.	sales-oriented</a:t>
            </a:r>
          </a:p>
          <a:p>
            <a:pPr marL="0" indent="0">
              <a:buNone/>
            </a:pPr>
            <a:r>
              <a:rPr lang="en-US" dirty="0"/>
              <a:t>E.	non-price competition</a:t>
            </a:r>
          </a:p>
          <a:p>
            <a:endParaRPr lang="en-US" dirty="0"/>
          </a:p>
        </p:txBody>
      </p:sp>
    </p:spTree>
    <p:custDataLst>
      <p:tags r:id="rId1"/>
    </p:custDataLst>
    <p:extLst>
      <p:ext uri="{BB962C8B-B14F-4D97-AF65-F5344CB8AC3E}">
        <p14:creationId xmlns:p14="http://schemas.microsoft.com/office/powerpoint/2010/main" val="1812453825"/>
      </p:ext>
    </p:extLst>
  </p:cSld>
  <p:clrMapOvr>
    <a:masterClrMapping/>
  </p:clrMapOvr>
  <p:transition>
    <p:pull dir="ru"/>
  </p:transition>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0"/>
            <a:ext cx="8229600" cy="1398587"/>
          </a:xfrm>
        </p:spPr>
        <p:txBody>
          <a:bodyPr>
            <a:normAutofit fontScale="90000"/>
          </a:bodyPr>
          <a:lstStyle/>
          <a:p>
            <a:r>
              <a:rPr lang="en-US" dirty="0"/>
              <a:t>Most Firms Set Specific Pricing Policies—To Reach Objectives</a:t>
            </a:r>
          </a:p>
        </p:txBody>
      </p:sp>
      <p:sp>
        <p:nvSpPr>
          <p:cNvPr id="12" name="Oval 2"/>
          <p:cNvSpPr>
            <a:spLocks noChangeArrowheads="1"/>
          </p:cNvSpPr>
          <p:nvPr/>
        </p:nvSpPr>
        <p:spPr bwMode="auto">
          <a:xfrm>
            <a:off x="3200400" y="2819400"/>
            <a:ext cx="2133600" cy="2133600"/>
          </a:xfrm>
          <a:prstGeom prst="ellipse">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pPr>
              <a:defRPr/>
            </a:pPr>
            <a:r>
              <a:rPr lang="en-US" sz="2800" b="1" dirty="0">
                <a:solidFill>
                  <a:schemeClr val="tx1"/>
                </a:solidFill>
                <a:latin typeface="Arial" pitchFamily="34" charset="0"/>
                <a:cs typeface="Arial" pitchFamily="34" charset="0"/>
              </a:rPr>
              <a:t>OR</a:t>
            </a:r>
          </a:p>
        </p:txBody>
      </p:sp>
      <p:grpSp>
        <p:nvGrpSpPr>
          <p:cNvPr id="2" name="Group 3"/>
          <p:cNvGrpSpPr>
            <a:grpSpLocks/>
          </p:cNvGrpSpPr>
          <p:nvPr/>
        </p:nvGrpSpPr>
        <p:grpSpPr bwMode="auto">
          <a:xfrm>
            <a:off x="304800" y="1371600"/>
            <a:ext cx="3429000" cy="5029200"/>
            <a:chOff x="192" y="720"/>
            <a:chExt cx="2160" cy="3168"/>
          </a:xfrm>
        </p:grpSpPr>
        <p:grpSp>
          <p:nvGrpSpPr>
            <p:cNvPr id="29708" name="Group 4"/>
            <p:cNvGrpSpPr>
              <a:grpSpLocks/>
            </p:cNvGrpSpPr>
            <p:nvPr/>
          </p:nvGrpSpPr>
          <p:grpSpPr bwMode="auto">
            <a:xfrm>
              <a:off x="192" y="720"/>
              <a:ext cx="2160" cy="3168"/>
              <a:chOff x="192" y="816"/>
              <a:chExt cx="2256" cy="3168"/>
            </a:xfrm>
          </p:grpSpPr>
          <p:sp>
            <p:nvSpPr>
              <p:cNvPr id="17" name="AutoShape 5"/>
              <p:cNvSpPr>
                <a:spLocks noChangeArrowheads="1"/>
              </p:cNvSpPr>
              <p:nvPr/>
            </p:nvSpPr>
            <p:spPr bwMode="auto">
              <a:xfrm>
                <a:off x="192" y="1008"/>
                <a:ext cx="2256" cy="2976"/>
              </a:xfrm>
              <a:prstGeom prst="roundRect">
                <a:avLst>
                  <a:gd name="adj" fmla="val 10634"/>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marL="457200" indent="-457200" algn="l">
                  <a:defRPr/>
                </a:pPr>
                <a:endParaRPr lang="en-US" sz="3000" b="1" dirty="0">
                  <a:solidFill>
                    <a:schemeClr val="tx1"/>
                  </a:solidFill>
                  <a:latin typeface="Arial" pitchFamily="34" charset="0"/>
                  <a:cs typeface="Arial" pitchFamily="34" charset="0"/>
                </a:endParaRPr>
              </a:p>
            </p:txBody>
          </p:sp>
          <p:sp>
            <p:nvSpPr>
              <p:cNvPr id="18" name="AutoShape 6"/>
              <p:cNvSpPr>
                <a:spLocks noChangeArrowheads="1"/>
              </p:cNvSpPr>
              <p:nvPr/>
            </p:nvSpPr>
            <p:spPr bwMode="auto">
              <a:xfrm>
                <a:off x="192" y="816"/>
                <a:ext cx="2256" cy="576"/>
              </a:xfrm>
              <a:prstGeom prst="roundRect">
                <a:avLst>
                  <a:gd name="adj" fmla="val 5000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274320" rIns="274320" anchor="ctr"/>
              <a:lstStyle/>
              <a:p>
                <a:pPr>
                  <a:defRPr/>
                </a:pPr>
                <a:r>
                  <a:rPr lang="en-US" sz="2600" b="1" dirty="0">
                    <a:solidFill>
                      <a:schemeClr val="tx1"/>
                    </a:solidFill>
                    <a:latin typeface="Arial" pitchFamily="34" charset="0"/>
                    <a:cs typeface="Arial" pitchFamily="34" charset="0"/>
                  </a:rPr>
                  <a:t>One-Price Policy</a:t>
                </a:r>
              </a:p>
            </p:txBody>
          </p:sp>
        </p:grpSp>
        <p:sp>
          <p:nvSpPr>
            <p:cNvPr id="29709" name="Text Box 7"/>
            <p:cNvSpPr txBox="1">
              <a:spLocks noChangeArrowheads="1"/>
            </p:cNvSpPr>
            <p:nvPr/>
          </p:nvSpPr>
          <p:spPr bwMode="auto">
            <a:xfrm>
              <a:off x="288" y="1405"/>
              <a:ext cx="1968" cy="1966"/>
            </a:xfrm>
            <a:prstGeom prst="rect">
              <a:avLst/>
            </a:prstGeom>
            <a:no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marL="171450" indent="-171450"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spcAft>
                  <a:spcPct val="30000"/>
                </a:spcAft>
                <a:buFontTx/>
                <a:buChar char="•"/>
              </a:pPr>
              <a:r>
                <a:rPr lang="en-US" sz="2400" b="1" dirty="0">
                  <a:latin typeface="Arial" pitchFamily="34" charset="0"/>
                  <a:cs typeface="Arial" pitchFamily="34" charset="0"/>
                </a:rPr>
                <a:t>The same for everyone</a:t>
              </a:r>
            </a:p>
            <a:p>
              <a:pPr algn="l" eaLnBrk="1" hangingPunct="1">
                <a:spcAft>
                  <a:spcPct val="30000"/>
                </a:spcAft>
                <a:buFontTx/>
                <a:buChar char="•"/>
              </a:pPr>
              <a:r>
                <a:rPr lang="en-US" sz="2400" b="1" dirty="0">
                  <a:latin typeface="Arial" pitchFamily="34" charset="0"/>
                  <a:cs typeface="Arial" pitchFamily="34" charset="0"/>
                </a:rPr>
                <a:t>Frequently purchased items</a:t>
              </a:r>
            </a:p>
            <a:p>
              <a:pPr algn="l" eaLnBrk="1" hangingPunct="1">
                <a:spcAft>
                  <a:spcPct val="30000"/>
                </a:spcAft>
                <a:buFontTx/>
                <a:buChar char="•"/>
              </a:pPr>
              <a:r>
                <a:rPr lang="en-US" sz="2400" b="1" dirty="0">
                  <a:latin typeface="Arial" pitchFamily="34" charset="0"/>
                  <a:cs typeface="Arial" pitchFamily="34" charset="0"/>
                </a:rPr>
                <a:t>Convenient</a:t>
              </a:r>
            </a:p>
            <a:p>
              <a:pPr algn="l" eaLnBrk="1" hangingPunct="1">
                <a:spcAft>
                  <a:spcPct val="30000"/>
                </a:spcAft>
                <a:buFontTx/>
                <a:buChar char="•"/>
              </a:pPr>
              <a:r>
                <a:rPr lang="en-US" sz="2400" b="1" dirty="0">
                  <a:latin typeface="Arial" pitchFamily="34" charset="0"/>
                  <a:cs typeface="Arial" pitchFamily="34" charset="0"/>
                </a:rPr>
                <a:t>Low cost</a:t>
              </a:r>
            </a:p>
            <a:p>
              <a:pPr algn="l" eaLnBrk="1" hangingPunct="1">
                <a:spcAft>
                  <a:spcPct val="30000"/>
                </a:spcAft>
                <a:buFontTx/>
                <a:buChar char="•"/>
              </a:pPr>
              <a:r>
                <a:rPr lang="en-US" sz="2400" b="1" dirty="0">
                  <a:latin typeface="Arial" pitchFamily="34" charset="0"/>
                  <a:cs typeface="Arial" pitchFamily="34" charset="0"/>
                </a:rPr>
                <a:t>Maintains goodwill</a:t>
              </a:r>
            </a:p>
          </p:txBody>
        </p:sp>
      </p:grpSp>
      <p:grpSp>
        <p:nvGrpSpPr>
          <p:cNvPr id="4" name="Group 15"/>
          <p:cNvGrpSpPr>
            <a:grpSpLocks/>
          </p:cNvGrpSpPr>
          <p:nvPr/>
        </p:nvGrpSpPr>
        <p:grpSpPr bwMode="auto">
          <a:xfrm>
            <a:off x="4800600" y="1371600"/>
            <a:ext cx="3429000" cy="5029200"/>
            <a:chOff x="192" y="720"/>
            <a:chExt cx="2160" cy="3168"/>
          </a:xfrm>
        </p:grpSpPr>
        <p:grpSp>
          <p:nvGrpSpPr>
            <p:cNvPr id="29704" name="Group 16"/>
            <p:cNvGrpSpPr>
              <a:grpSpLocks/>
            </p:cNvGrpSpPr>
            <p:nvPr/>
          </p:nvGrpSpPr>
          <p:grpSpPr bwMode="auto">
            <a:xfrm>
              <a:off x="192" y="720"/>
              <a:ext cx="2160" cy="3168"/>
              <a:chOff x="192" y="816"/>
              <a:chExt cx="2256" cy="3168"/>
            </a:xfrm>
          </p:grpSpPr>
          <p:sp>
            <p:nvSpPr>
              <p:cNvPr id="25" name="AutoShape 17"/>
              <p:cNvSpPr>
                <a:spLocks noChangeArrowheads="1"/>
              </p:cNvSpPr>
              <p:nvPr/>
            </p:nvSpPr>
            <p:spPr bwMode="auto">
              <a:xfrm>
                <a:off x="192" y="1008"/>
                <a:ext cx="2256" cy="2976"/>
              </a:xfrm>
              <a:prstGeom prst="roundRect">
                <a:avLst>
                  <a:gd name="adj" fmla="val 10634"/>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marL="457200" indent="-457200">
                  <a:defRPr/>
                </a:pPr>
                <a:endParaRPr lang="en-US" sz="3000" b="1" dirty="0">
                  <a:solidFill>
                    <a:schemeClr val="tx1"/>
                  </a:solidFill>
                  <a:latin typeface="Arial" pitchFamily="34" charset="0"/>
                  <a:cs typeface="Arial" pitchFamily="34" charset="0"/>
                </a:endParaRPr>
              </a:p>
            </p:txBody>
          </p:sp>
          <p:sp>
            <p:nvSpPr>
              <p:cNvPr id="29" name="AutoShape 18"/>
              <p:cNvSpPr>
                <a:spLocks noChangeArrowheads="1"/>
              </p:cNvSpPr>
              <p:nvPr/>
            </p:nvSpPr>
            <p:spPr bwMode="auto">
              <a:xfrm>
                <a:off x="192" y="816"/>
                <a:ext cx="2256" cy="576"/>
              </a:xfrm>
              <a:prstGeom prst="roundRect">
                <a:avLst>
                  <a:gd name="adj" fmla="val 50000"/>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lIns="274320" rIns="274320" anchor="ctr"/>
              <a:lstStyle/>
              <a:p>
                <a:pPr>
                  <a:defRPr/>
                </a:pPr>
                <a:r>
                  <a:rPr lang="en-US" sz="2600" b="1" dirty="0">
                    <a:solidFill>
                      <a:schemeClr val="tx1"/>
                    </a:solidFill>
                    <a:latin typeface="Arial" pitchFamily="34" charset="0"/>
                    <a:cs typeface="Arial" pitchFamily="34" charset="0"/>
                  </a:rPr>
                  <a:t>Flexible Price Policy</a:t>
                </a:r>
              </a:p>
            </p:txBody>
          </p:sp>
        </p:grpSp>
        <p:sp>
          <p:nvSpPr>
            <p:cNvPr id="29705" name="Text Box 19"/>
            <p:cNvSpPr txBox="1">
              <a:spLocks noChangeArrowheads="1"/>
            </p:cNvSpPr>
            <p:nvPr/>
          </p:nvSpPr>
          <p:spPr bwMode="auto">
            <a:xfrm>
              <a:off x="288" y="1405"/>
              <a:ext cx="1968" cy="2361"/>
            </a:xfrm>
            <a:prstGeom prst="rect">
              <a:avLst/>
            </a:prstGeom>
            <a:no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marL="171450" indent="-171450"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spcAft>
                  <a:spcPct val="30000"/>
                </a:spcAft>
                <a:buFontTx/>
                <a:buChar char="•"/>
              </a:pPr>
              <a:r>
                <a:rPr lang="en-US" sz="2400" b="1" dirty="0">
                  <a:latin typeface="Arial" pitchFamily="34" charset="0"/>
                  <a:cs typeface="Arial" pitchFamily="34" charset="0"/>
                </a:rPr>
                <a:t>Different customers, different prices</a:t>
              </a:r>
            </a:p>
            <a:p>
              <a:pPr algn="l" eaLnBrk="1" hangingPunct="1">
                <a:spcAft>
                  <a:spcPct val="30000"/>
                </a:spcAft>
                <a:buFontTx/>
                <a:buChar char="•"/>
              </a:pPr>
              <a:r>
                <a:rPr lang="en-US" sz="2400" b="1" dirty="0">
                  <a:latin typeface="Arial" pitchFamily="34" charset="0"/>
                  <a:cs typeface="Arial" pitchFamily="34" charset="0"/>
                </a:rPr>
                <a:t>Databases make it easier</a:t>
              </a:r>
            </a:p>
            <a:p>
              <a:pPr algn="l" eaLnBrk="1" hangingPunct="1">
                <a:spcAft>
                  <a:spcPct val="30000"/>
                </a:spcAft>
                <a:buFontTx/>
                <a:buChar char="•"/>
              </a:pPr>
              <a:r>
                <a:rPr lang="en-US" sz="2400" b="1" dirty="0">
                  <a:latin typeface="Arial" pitchFamily="34" charset="0"/>
                  <a:cs typeface="Arial" pitchFamily="34" charset="0"/>
                </a:rPr>
                <a:t>Salespeople can adjust prices</a:t>
              </a:r>
            </a:p>
            <a:p>
              <a:pPr algn="l" eaLnBrk="1" hangingPunct="1">
                <a:spcAft>
                  <a:spcPct val="30000"/>
                </a:spcAft>
                <a:buFontTx/>
                <a:buChar char="•"/>
              </a:pPr>
              <a:r>
                <a:rPr lang="en-US" sz="2400" b="1" dirty="0">
                  <a:latin typeface="Arial" pitchFamily="34" charset="0"/>
                  <a:cs typeface="Arial" pitchFamily="34" charset="0"/>
                </a:rPr>
                <a:t>Too much cutting can hurt profits</a:t>
              </a:r>
            </a:p>
          </p:txBody>
        </p:sp>
      </p:grpSp>
    </p:spTree>
    <p:custDataLst>
      <p:tags r:id="rId1"/>
    </p:custDataLst>
    <p:extLst>
      <p:ext uri="{BB962C8B-B14F-4D97-AF65-F5344CB8AC3E}">
        <p14:creationId xmlns:p14="http://schemas.microsoft.com/office/powerpoint/2010/main" val="54142637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7" presetClass="entr" presetSubtype="1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nodeType="afterGroup">
                            <p:stCondLst>
                              <p:cond delay="0"/>
                            </p:stCondLst>
                            <p:childTnLst>
                              <p:par>
                                <p:cTn id="16" presetID="22" presetClass="entr" presetSubtype="1"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up)">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76200"/>
            <a:ext cx="8229600" cy="1398587"/>
          </a:xfrm>
        </p:spPr>
        <p:txBody>
          <a:bodyPr>
            <a:normAutofit fontScale="90000"/>
          </a:bodyPr>
          <a:lstStyle/>
          <a:p>
            <a:r>
              <a:rPr lang="en-US" dirty="0"/>
              <a:t>Too Much Price-Cutting Erodes Profits (Exhibit 17-5)</a:t>
            </a:r>
          </a:p>
        </p:txBody>
      </p:sp>
      <p:grpSp>
        <p:nvGrpSpPr>
          <p:cNvPr id="2" name="Group 60"/>
          <p:cNvGrpSpPr>
            <a:grpSpLocks/>
          </p:cNvGrpSpPr>
          <p:nvPr/>
        </p:nvGrpSpPr>
        <p:grpSpPr bwMode="auto">
          <a:xfrm>
            <a:off x="5380048" y="4038600"/>
            <a:ext cx="2568575" cy="2043113"/>
            <a:chOff x="3888" y="2352"/>
            <a:chExt cx="1618" cy="1287"/>
          </a:xfrm>
        </p:grpSpPr>
        <p:sp>
          <p:nvSpPr>
            <p:cNvPr id="30762" name="Rectangle 26"/>
            <p:cNvSpPr>
              <a:spLocks noChangeAspect="1" noChangeArrowheads="1"/>
            </p:cNvSpPr>
            <p:nvPr/>
          </p:nvSpPr>
          <p:spPr bwMode="auto">
            <a:xfrm>
              <a:off x="3888" y="2352"/>
              <a:ext cx="1618" cy="1287"/>
            </a:xfrm>
            <a:prstGeom prst="rect">
              <a:avLst/>
            </a:prstGeom>
            <a:solidFill>
              <a:srgbClr val="FFFFCC"/>
            </a:solidFill>
            <a:ln w="19050" cap="rnd">
              <a:solidFill>
                <a:schemeClr val="tx1"/>
              </a:solidFill>
              <a:prstDash val="sysDot"/>
              <a:miter lim="800000"/>
              <a:headEnd/>
              <a:tailEnd/>
            </a:ln>
          </p:spPr>
          <p:txBody>
            <a:bodyPr wrap="none" anchor="ctr"/>
            <a:lstStyle/>
            <a:p>
              <a:endParaRPr lang="en-US" dirty="0"/>
            </a:p>
          </p:txBody>
        </p:sp>
        <p:sp>
          <p:nvSpPr>
            <p:cNvPr id="30763" name="Rectangle 27" descr="Large confetti"/>
            <p:cNvSpPr>
              <a:spLocks noChangeArrowheads="1"/>
            </p:cNvSpPr>
            <p:nvPr/>
          </p:nvSpPr>
          <p:spPr bwMode="auto">
            <a:xfrm>
              <a:off x="4800" y="3132"/>
              <a:ext cx="576" cy="501"/>
            </a:xfrm>
            <a:prstGeom prst="rect">
              <a:avLst/>
            </a:prstGeom>
            <a:pattFill prst="lgConfetti">
              <a:fgClr>
                <a:schemeClr val="accent1"/>
              </a:fgClr>
              <a:bgClr>
                <a:schemeClr val="bg1"/>
              </a:bgClr>
            </a:pattFill>
            <a:ln w="9525">
              <a:solidFill>
                <a:schemeClr val="tx1"/>
              </a:solidFill>
              <a:miter lim="800000"/>
              <a:headEnd/>
              <a:tailEnd/>
            </a:ln>
          </p:spPr>
          <p:txBody>
            <a:bodyPr wrap="none" anchor="ctr"/>
            <a:lstStyle/>
            <a:p>
              <a:endParaRPr lang="en-US" sz="1800" b="1" dirty="0"/>
            </a:p>
          </p:txBody>
        </p:sp>
        <p:sp>
          <p:nvSpPr>
            <p:cNvPr id="30764" name="Text Box 28"/>
            <p:cNvSpPr txBox="1">
              <a:spLocks noChangeArrowheads="1"/>
            </p:cNvSpPr>
            <p:nvPr/>
          </p:nvSpPr>
          <p:spPr bwMode="auto">
            <a:xfrm>
              <a:off x="4924" y="3264"/>
              <a:ext cx="35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1800" b="1" dirty="0"/>
                <a:t>$10</a:t>
              </a:r>
            </a:p>
          </p:txBody>
        </p:sp>
        <p:grpSp>
          <p:nvGrpSpPr>
            <p:cNvPr id="30765" name="Group 43"/>
            <p:cNvGrpSpPr>
              <a:grpSpLocks/>
            </p:cNvGrpSpPr>
            <p:nvPr/>
          </p:nvGrpSpPr>
          <p:grpSpPr bwMode="auto">
            <a:xfrm>
              <a:off x="4032" y="2622"/>
              <a:ext cx="576" cy="1013"/>
              <a:chOff x="2832" y="1560"/>
              <a:chExt cx="336" cy="1013"/>
            </a:xfrm>
          </p:grpSpPr>
          <p:sp>
            <p:nvSpPr>
              <p:cNvPr id="30766" name="Rectangle 44" descr="Large confetti"/>
              <p:cNvSpPr>
                <a:spLocks noChangeArrowheads="1"/>
              </p:cNvSpPr>
              <p:nvPr/>
            </p:nvSpPr>
            <p:spPr bwMode="auto">
              <a:xfrm>
                <a:off x="2832" y="1560"/>
                <a:ext cx="336" cy="1008"/>
              </a:xfrm>
              <a:prstGeom prst="rect">
                <a:avLst/>
              </a:prstGeom>
              <a:pattFill prst="lgConfetti">
                <a:fgClr>
                  <a:schemeClr val="accent1"/>
                </a:fgClr>
                <a:bgClr>
                  <a:schemeClr val="bg1"/>
                </a:bgClr>
              </a:pattFill>
              <a:ln w="9525">
                <a:solidFill>
                  <a:schemeClr val="tx1"/>
                </a:solidFill>
                <a:miter lim="800000"/>
                <a:headEnd/>
                <a:tailEnd/>
              </a:ln>
            </p:spPr>
            <p:txBody>
              <a:bodyPr wrap="none" anchor="ctr"/>
              <a:lstStyle/>
              <a:p>
                <a:endParaRPr lang="en-US" dirty="0"/>
              </a:p>
            </p:txBody>
          </p:sp>
          <p:sp>
            <p:nvSpPr>
              <p:cNvPr id="30767" name="Rectangle 45"/>
              <p:cNvSpPr>
                <a:spLocks noChangeArrowheads="1"/>
              </p:cNvSpPr>
              <p:nvPr/>
            </p:nvSpPr>
            <p:spPr bwMode="auto">
              <a:xfrm>
                <a:off x="2832" y="1565"/>
                <a:ext cx="336" cy="100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1800" b="1" dirty="0"/>
                  <a:t>$20</a:t>
                </a:r>
              </a:p>
            </p:txBody>
          </p:sp>
        </p:grpSp>
      </p:grpSp>
      <p:sp>
        <p:nvSpPr>
          <p:cNvPr id="26" name="Rectangle 31"/>
          <p:cNvSpPr>
            <a:spLocks noChangeArrowheads="1"/>
          </p:cNvSpPr>
          <p:nvPr/>
        </p:nvSpPr>
        <p:spPr bwMode="auto">
          <a:xfrm>
            <a:off x="2713048" y="2057400"/>
            <a:ext cx="1676400" cy="1081088"/>
          </a:xfrm>
          <a:prstGeom prst="rect">
            <a:avLst/>
          </a:prstGeom>
          <a:solidFill>
            <a:srgbClr val="FFFFCC"/>
          </a:solidFill>
          <a:ln w="19050" cap="rnd">
            <a:solidFill>
              <a:schemeClr val="tx1"/>
            </a:solidFill>
            <a:prstDash val="sysDot"/>
            <a:miter lim="800000"/>
            <a:headEnd/>
            <a:tailEnd/>
          </a:ln>
        </p:spPr>
        <p:txBody>
          <a:bodyPr wrap="none" anchor="ctr"/>
          <a:lstStyle/>
          <a:p>
            <a:endParaRPr lang="en-US" dirty="0"/>
          </a:p>
        </p:txBody>
      </p:sp>
      <p:sp>
        <p:nvSpPr>
          <p:cNvPr id="27" name="Rectangle 41"/>
          <p:cNvSpPr>
            <a:spLocks noChangeArrowheads="1"/>
          </p:cNvSpPr>
          <p:nvPr/>
        </p:nvSpPr>
        <p:spPr bwMode="auto">
          <a:xfrm>
            <a:off x="3703648" y="2743200"/>
            <a:ext cx="538163" cy="3657600"/>
          </a:xfrm>
          <a:prstGeom prst="rect">
            <a:avLst/>
          </a:prstGeom>
          <a:solidFill>
            <a:srgbClr val="75A5D9"/>
          </a:solidFill>
          <a:ln w="3175">
            <a:solidFill>
              <a:schemeClr val="tx1"/>
            </a:solidFill>
            <a:miter lim="800000"/>
            <a:headEnd/>
            <a:tailEnd/>
          </a:ln>
        </p:spPr>
        <p:txBody>
          <a:bodyPr wrap="none" anchor="ctr"/>
          <a:lstStyle/>
          <a:p>
            <a:endParaRPr lang="en-US" dirty="0"/>
          </a:p>
        </p:txBody>
      </p:sp>
      <p:sp>
        <p:nvSpPr>
          <p:cNvPr id="28" name="Rectangle 42" descr="Large confetti"/>
          <p:cNvSpPr>
            <a:spLocks noChangeArrowheads="1"/>
          </p:cNvSpPr>
          <p:nvPr/>
        </p:nvSpPr>
        <p:spPr bwMode="auto">
          <a:xfrm>
            <a:off x="3703648" y="2743200"/>
            <a:ext cx="538163" cy="406400"/>
          </a:xfrm>
          <a:prstGeom prst="rect">
            <a:avLst/>
          </a:prstGeom>
          <a:pattFill prst="lgConfetti">
            <a:fgClr>
              <a:schemeClr val="accent1"/>
            </a:fgClr>
            <a:bgClr>
              <a:schemeClr val="bg1"/>
            </a:bgClr>
          </a:pattFill>
          <a:ln w="9525">
            <a:solidFill>
              <a:srgbClr val="75A5D9"/>
            </a:solidFill>
            <a:miter lim="800000"/>
            <a:headEnd/>
            <a:tailEnd/>
          </a:ln>
        </p:spPr>
        <p:txBody>
          <a:bodyPr wrap="none" anchor="ctr"/>
          <a:lstStyle/>
          <a:p>
            <a:endParaRPr lang="en-US" dirty="0"/>
          </a:p>
        </p:txBody>
      </p:sp>
      <p:grpSp>
        <p:nvGrpSpPr>
          <p:cNvPr id="30727" name="Group 67"/>
          <p:cNvGrpSpPr>
            <a:grpSpLocks/>
          </p:cNvGrpSpPr>
          <p:nvPr/>
        </p:nvGrpSpPr>
        <p:grpSpPr bwMode="auto">
          <a:xfrm>
            <a:off x="1582748" y="2081213"/>
            <a:ext cx="2767013" cy="4321175"/>
            <a:chOff x="1304" y="1215"/>
            <a:chExt cx="1743" cy="2722"/>
          </a:xfrm>
        </p:grpSpPr>
        <p:cxnSp>
          <p:nvCxnSpPr>
            <p:cNvPr id="31" name="Straight Connector 30"/>
            <p:cNvCxnSpPr/>
            <p:nvPr/>
          </p:nvCxnSpPr>
          <p:spPr>
            <a:xfrm rot="10800000">
              <a:off x="1861" y="3934"/>
              <a:ext cx="118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0742" name="Group 66"/>
            <p:cNvGrpSpPr>
              <a:grpSpLocks/>
            </p:cNvGrpSpPr>
            <p:nvPr/>
          </p:nvGrpSpPr>
          <p:grpSpPr bwMode="auto">
            <a:xfrm>
              <a:off x="1304" y="1215"/>
              <a:ext cx="1150" cy="2722"/>
              <a:chOff x="1304" y="1215"/>
              <a:chExt cx="1150" cy="2722"/>
            </a:xfrm>
          </p:grpSpPr>
          <p:sp>
            <p:nvSpPr>
              <p:cNvPr id="30745" name="TextBox 32"/>
              <p:cNvSpPr txBox="1">
                <a:spLocks noChangeArrowheads="1"/>
              </p:cNvSpPr>
              <p:nvPr/>
            </p:nvSpPr>
            <p:spPr bwMode="auto">
              <a:xfrm>
                <a:off x="1304" y="1248"/>
                <a:ext cx="47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r" eaLnBrk="1" hangingPunct="1"/>
                <a:r>
                  <a:rPr lang="en-US" sz="2000" dirty="0">
                    <a:latin typeface="Calibri" pitchFamily="34" charset="0"/>
                  </a:rPr>
                  <a:t>$100</a:t>
                </a:r>
              </a:p>
            </p:txBody>
          </p:sp>
          <p:sp>
            <p:nvSpPr>
              <p:cNvPr id="30746" name="TextBox 32"/>
              <p:cNvSpPr txBox="1">
                <a:spLocks noChangeArrowheads="1"/>
              </p:cNvSpPr>
              <p:nvPr/>
            </p:nvSpPr>
            <p:spPr bwMode="auto">
              <a:xfrm>
                <a:off x="1392" y="2256"/>
                <a:ext cx="383"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r" eaLnBrk="1" hangingPunct="1"/>
                <a:r>
                  <a:rPr lang="en-US" sz="2000" dirty="0">
                    <a:latin typeface="Calibri" pitchFamily="34" charset="0"/>
                  </a:rPr>
                  <a:t>$60</a:t>
                </a:r>
              </a:p>
            </p:txBody>
          </p:sp>
          <p:sp>
            <p:nvSpPr>
              <p:cNvPr id="30747" name="TextBox 32"/>
              <p:cNvSpPr txBox="1">
                <a:spLocks noChangeArrowheads="1"/>
              </p:cNvSpPr>
              <p:nvPr/>
            </p:nvSpPr>
            <p:spPr bwMode="auto">
              <a:xfrm>
                <a:off x="1392" y="2784"/>
                <a:ext cx="383"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r" eaLnBrk="1" hangingPunct="1"/>
                <a:r>
                  <a:rPr lang="en-US" sz="2000" dirty="0">
                    <a:latin typeface="Calibri" pitchFamily="34" charset="0"/>
                  </a:rPr>
                  <a:t>$40</a:t>
                </a:r>
              </a:p>
            </p:txBody>
          </p:sp>
          <p:sp>
            <p:nvSpPr>
              <p:cNvPr id="30748" name="TextBox 32"/>
              <p:cNvSpPr txBox="1">
                <a:spLocks noChangeArrowheads="1"/>
              </p:cNvSpPr>
              <p:nvPr/>
            </p:nvSpPr>
            <p:spPr bwMode="auto">
              <a:xfrm>
                <a:off x="1392" y="3302"/>
                <a:ext cx="383"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r" eaLnBrk="1" hangingPunct="1"/>
                <a:r>
                  <a:rPr lang="en-US" sz="2000" dirty="0">
                    <a:latin typeface="Calibri" pitchFamily="34" charset="0"/>
                  </a:rPr>
                  <a:t>$20</a:t>
                </a:r>
              </a:p>
            </p:txBody>
          </p:sp>
          <p:cxnSp>
            <p:nvCxnSpPr>
              <p:cNvPr id="39" name="Straight Connector 38"/>
              <p:cNvCxnSpPr/>
              <p:nvPr/>
            </p:nvCxnSpPr>
            <p:spPr>
              <a:xfrm rot="5400000">
                <a:off x="501" y="2574"/>
                <a:ext cx="2722" cy="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0750" name="Group 26"/>
              <p:cNvGrpSpPr>
                <a:grpSpLocks/>
              </p:cNvGrpSpPr>
              <p:nvPr/>
            </p:nvGrpSpPr>
            <p:grpSpPr bwMode="auto">
              <a:xfrm>
                <a:off x="1776" y="1382"/>
                <a:ext cx="85" cy="2297"/>
                <a:chOff x="2133600" y="2057400"/>
                <a:chExt cx="152400" cy="2057400"/>
              </a:xfrm>
            </p:grpSpPr>
            <p:cxnSp>
              <p:nvCxnSpPr>
                <p:cNvPr id="42" name="Straight Connector 41"/>
                <p:cNvCxnSpPr/>
                <p:nvPr/>
              </p:nvCxnSpPr>
              <p:spPr>
                <a:xfrm>
                  <a:off x="2133600" y="3428701"/>
                  <a:ext cx="152400" cy="17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2133600" y="3656206"/>
                  <a:ext cx="152400" cy="17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2133600" y="3884607"/>
                  <a:ext cx="152400" cy="17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2133600" y="2743498"/>
                  <a:ext cx="152400" cy="8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2133600" y="2970108"/>
                  <a:ext cx="152400" cy="17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21"/>
                <p:cNvCxnSpPr/>
                <p:nvPr/>
              </p:nvCxnSpPr>
              <p:spPr>
                <a:xfrm>
                  <a:off x="2133600" y="3198508"/>
                  <a:ext cx="152400" cy="17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2133600" y="4113008"/>
                  <a:ext cx="152400" cy="17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2133600" y="2057399"/>
                  <a:ext cx="152400" cy="17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2133600" y="2284009"/>
                  <a:ext cx="152400" cy="17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2133600" y="2513306"/>
                  <a:ext cx="152400" cy="89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0751" name="Rectangle 40"/>
              <p:cNvSpPr>
                <a:spLocks noChangeArrowheads="1"/>
              </p:cNvSpPr>
              <p:nvPr/>
            </p:nvSpPr>
            <p:spPr bwMode="auto">
              <a:xfrm>
                <a:off x="2115" y="1382"/>
                <a:ext cx="339" cy="2552"/>
              </a:xfrm>
              <a:prstGeom prst="rect">
                <a:avLst/>
              </a:prstGeom>
              <a:solidFill>
                <a:srgbClr val="75A5D9"/>
              </a:solidFill>
              <a:ln w="3175" algn="ctr">
                <a:solidFill>
                  <a:schemeClr val="tx1"/>
                </a:solidFill>
                <a:miter lim="800000"/>
                <a:headEnd/>
                <a:tailEnd/>
              </a:ln>
            </p:spPr>
            <p:txBody>
              <a:bodyPr anchor="ctr"/>
              <a:lstStyle/>
              <a:p>
                <a:endParaRPr lang="en-US" sz="1200" dirty="0">
                  <a:solidFill>
                    <a:srgbClr val="FFFFFF"/>
                  </a:solidFill>
                  <a:latin typeface="Calibri" pitchFamily="34" charset="0"/>
                </a:endParaRPr>
              </a:p>
            </p:txBody>
          </p:sp>
        </p:grpSp>
      </p:grpSp>
      <p:sp>
        <p:nvSpPr>
          <p:cNvPr id="52" name="Rectangle 40" descr="Large confetti"/>
          <p:cNvSpPr>
            <a:spLocks noChangeArrowheads="1"/>
          </p:cNvSpPr>
          <p:nvPr/>
        </p:nvSpPr>
        <p:spPr bwMode="auto">
          <a:xfrm>
            <a:off x="2865448" y="2352675"/>
            <a:ext cx="538163" cy="811213"/>
          </a:xfrm>
          <a:prstGeom prst="rect">
            <a:avLst/>
          </a:prstGeom>
          <a:pattFill prst="lgConfetti">
            <a:fgClr>
              <a:schemeClr val="accent1"/>
            </a:fgClr>
            <a:bgClr>
              <a:schemeClr val="bg1"/>
            </a:bgClr>
          </a:pattFill>
          <a:ln w="9525">
            <a:solidFill>
              <a:srgbClr val="75A5D9"/>
            </a:solidFill>
            <a:miter lim="800000"/>
            <a:headEnd/>
            <a:tailEnd/>
          </a:ln>
        </p:spPr>
        <p:txBody>
          <a:bodyPr wrap="none" anchor="ctr"/>
          <a:lstStyle/>
          <a:p>
            <a:endParaRPr lang="en-US" dirty="0"/>
          </a:p>
        </p:txBody>
      </p:sp>
      <p:grpSp>
        <p:nvGrpSpPr>
          <p:cNvPr id="7" name="Group 54"/>
          <p:cNvGrpSpPr>
            <a:grpSpLocks/>
          </p:cNvGrpSpPr>
          <p:nvPr/>
        </p:nvGrpSpPr>
        <p:grpSpPr bwMode="auto">
          <a:xfrm>
            <a:off x="168286" y="2955925"/>
            <a:ext cx="4449763" cy="400050"/>
            <a:chOff x="413" y="1766"/>
            <a:chExt cx="2803" cy="252"/>
          </a:xfrm>
        </p:grpSpPr>
        <p:sp>
          <p:nvSpPr>
            <p:cNvPr id="30739" name="TextBox 32"/>
            <p:cNvSpPr txBox="1">
              <a:spLocks noChangeArrowheads="1"/>
            </p:cNvSpPr>
            <p:nvPr/>
          </p:nvSpPr>
          <p:spPr bwMode="auto">
            <a:xfrm>
              <a:off x="413" y="1766"/>
              <a:ext cx="1377"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r" eaLnBrk="1" hangingPunct="1"/>
              <a:r>
                <a:rPr lang="en-US" sz="2000" b="1" dirty="0">
                  <a:solidFill>
                    <a:srgbClr val="FFD25D"/>
                  </a:solidFill>
                  <a:latin typeface="Calibri" pitchFamily="34" charset="0"/>
                </a:rPr>
                <a:t>Cost per unit = $80</a:t>
              </a:r>
            </a:p>
          </p:txBody>
        </p:sp>
        <p:sp>
          <p:nvSpPr>
            <p:cNvPr id="30740" name="Line 46"/>
            <p:cNvSpPr>
              <a:spLocks noChangeShapeType="1"/>
            </p:cNvSpPr>
            <p:nvPr/>
          </p:nvSpPr>
          <p:spPr bwMode="auto">
            <a:xfrm>
              <a:off x="1861" y="1893"/>
              <a:ext cx="1355" cy="0"/>
            </a:xfrm>
            <a:prstGeom prst="line">
              <a:avLst/>
            </a:prstGeom>
            <a:noFill/>
            <a:ln w="19050">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US" dirty="0"/>
            </a:p>
          </p:txBody>
        </p:sp>
      </p:grpSp>
      <p:sp>
        <p:nvSpPr>
          <p:cNvPr id="30730" name="Text Box 24"/>
          <p:cNvSpPr txBox="1">
            <a:spLocks noChangeArrowheads="1"/>
          </p:cNvSpPr>
          <p:nvPr/>
        </p:nvSpPr>
        <p:spPr bwMode="auto">
          <a:xfrm>
            <a:off x="2103448" y="1371600"/>
            <a:ext cx="2133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2000" b="1" dirty="0"/>
              <a:t>$100 list price</a:t>
            </a:r>
          </a:p>
        </p:txBody>
      </p:sp>
      <p:grpSp>
        <p:nvGrpSpPr>
          <p:cNvPr id="8" name="Group 55"/>
          <p:cNvGrpSpPr>
            <a:grpSpLocks/>
          </p:cNvGrpSpPr>
          <p:nvPr/>
        </p:nvGrpSpPr>
        <p:grpSpPr bwMode="auto">
          <a:xfrm>
            <a:off x="4237048" y="2057400"/>
            <a:ext cx="3124200" cy="701675"/>
            <a:chOff x="2976" y="1200"/>
            <a:chExt cx="1968" cy="442"/>
          </a:xfrm>
        </p:grpSpPr>
        <p:sp>
          <p:nvSpPr>
            <p:cNvPr id="30737" name="AutoShape 52"/>
            <p:cNvSpPr>
              <a:spLocks/>
            </p:cNvSpPr>
            <p:nvPr/>
          </p:nvSpPr>
          <p:spPr bwMode="auto">
            <a:xfrm>
              <a:off x="2976" y="1392"/>
              <a:ext cx="240" cy="240"/>
            </a:xfrm>
            <a:prstGeom prst="rightBrace">
              <a:avLst>
                <a:gd name="adj1" fmla="val 8333"/>
                <a:gd name="adj2" fmla="val 50000"/>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30738" name="Text Box 53"/>
            <p:cNvSpPr txBox="1">
              <a:spLocks noChangeArrowheads="1"/>
            </p:cNvSpPr>
            <p:nvPr/>
          </p:nvSpPr>
          <p:spPr bwMode="auto">
            <a:xfrm>
              <a:off x="3120" y="1200"/>
              <a:ext cx="1824"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2000" b="1" dirty="0"/>
                <a:t>10% price cut </a:t>
              </a:r>
            </a:p>
            <a:p>
              <a:pPr eaLnBrk="1" hangingPunct="1"/>
              <a:r>
                <a:rPr lang="en-US" sz="2000" b="1" dirty="0">
                  <a:sym typeface="Wingdings" pitchFamily="2" charset="2"/>
                </a:rPr>
                <a:t> new price = $90</a:t>
              </a:r>
              <a:endParaRPr lang="en-US" sz="2000" b="1" dirty="0"/>
            </a:p>
          </p:txBody>
        </p:sp>
      </p:grpSp>
      <p:sp>
        <p:nvSpPr>
          <p:cNvPr id="62" name="AutoShape 61"/>
          <p:cNvSpPr>
            <a:spLocks noChangeArrowheads="1"/>
          </p:cNvSpPr>
          <p:nvPr/>
        </p:nvSpPr>
        <p:spPr bwMode="auto">
          <a:xfrm rot="2658632">
            <a:off x="4211648" y="3492500"/>
            <a:ext cx="1347788" cy="176213"/>
          </a:xfrm>
          <a:prstGeom prst="rightArrow">
            <a:avLst>
              <a:gd name="adj1" fmla="val 50000"/>
              <a:gd name="adj2" fmla="val 56586"/>
            </a:avLst>
          </a:prstGeom>
          <a:solidFill>
            <a:schemeClr val="accent1"/>
          </a:solidFill>
          <a:ln w="9525">
            <a:solidFill>
              <a:schemeClr val="tx1"/>
            </a:solidFill>
            <a:miter lim="800000"/>
            <a:headEnd/>
            <a:tailEnd/>
          </a:ln>
        </p:spPr>
        <p:txBody>
          <a:bodyPr wrap="none" anchor="ctr"/>
          <a:lstStyle/>
          <a:p>
            <a:endParaRPr lang="en-US" dirty="0"/>
          </a:p>
        </p:txBody>
      </p:sp>
      <p:grpSp>
        <p:nvGrpSpPr>
          <p:cNvPr id="9" name="Group 65"/>
          <p:cNvGrpSpPr>
            <a:grpSpLocks/>
          </p:cNvGrpSpPr>
          <p:nvPr/>
        </p:nvGrpSpPr>
        <p:grpSpPr bwMode="auto">
          <a:xfrm>
            <a:off x="6142048" y="2819400"/>
            <a:ext cx="2209800" cy="1158875"/>
            <a:chOff x="4176" y="1680"/>
            <a:chExt cx="1392" cy="730"/>
          </a:xfrm>
        </p:grpSpPr>
        <p:cxnSp>
          <p:nvCxnSpPr>
            <p:cNvPr id="30735" name="AutoShape 35"/>
            <p:cNvCxnSpPr>
              <a:cxnSpLocks noChangeShapeType="1"/>
            </p:cNvCxnSpPr>
            <p:nvPr/>
          </p:nvCxnSpPr>
          <p:spPr bwMode="auto">
            <a:xfrm>
              <a:off x="4176" y="1680"/>
              <a:ext cx="336" cy="336"/>
            </a:xfrm>
            <a:prstGeom prst="straightConnector1">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30736" name="Text Box 63"/>
            <p:cNvSpPr txBox="1">
              <a:spLocks noChangeArrowheads="1"/>
            </p:cNvSpPr>
            <p:nvPr/>
          </p:nvSpPr>
          <p:spPr bwMode="auto">
            <a:xfrm>
              <a:off x="4224" y="1968"/>
              <a:ext cx="1344"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2000" b="1" dirty="0"/>
                <a:t>50% profit margin cut</a:t>
              </a:r>
            </a:p>
          </p:txBody>
        </p:sp>
      </p:grpSp>
      <p:cxnSp>
        <p:nvCxnSpPr>
          <p:cNvPr id="30734" name="AutoShape 35"/>
          <p:cNvCxnSpPr>
            <a:cxnSpLocks noChangeShapeType="1"/>
          </p:cNvCxnSpPr>
          <p:nvPr/>
        </p:nvCxnSpPr>
        <p:spPr bwMode="auto">
          <a:xfrm rot="5160000">
            <a:off x="2860686" y="2043112"/>
            <a:ext cx="584200" cy="34925"/>
          </a:xfrm>
          <a:prstGeom prst="straightConnector1">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3" name="TextBox 2"/>
          <p:cNvSpPr txBox="1"/>
          <p:nvPr/>
        </p:nvSpPr>
        <p:spPr>
          <a:xfrm>
            <a:off x="-609600" y="4413264"/>
            <a:ext cx="184666" cy="646331"/>
          </a:xfrm>
          <a:prstGeom prst="rect">
            <a:avLst/>
          </a:prstGeom>
          <a:noFill/>
        </p:spPr>
        <p:txBody>
          <a:bodyPr wrap="none" rtlCol="0">
            <a:spAutoFit/>
          </a:bodyPr>
          <a:lstStyle/>
          <a:p>
            <a:endParaRPr lang="en-US" dirty="0"/>
          </a:p>
        </p:txBody>
      </p:sp>
    </p:spTree>
    <p:custDataLst>
      <p:tags r:id="rId1"/>
    </p:custDataLst>
    <p:extLst>
      <p:ext uri="{BB962C8B-B14F-4D97-AF65-F5344CB8AC3E}">
        <p14:creationId xmlns:p14="http://schemas.microsoft.com/office/powerpoint/2010/main" val="202166315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par>
                                <p:cTn id="8" presetID="22" presetClass="entr" presetSubtype="8"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nodeType="afterGroup">
                            <p:stCondLst>
                              <p:cond delay="500"/>
                            </p:stCondLst>
                            <p:childTnLst>
                              <p:par>
                                <p:cTn id="17" presetID="22" presetClass="entr" presetSubtype="4" fill="hold" grpId="0" nodeType="after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wipe(down)">
                                      <p:cBhvr>
                                        <p:cTn id="19" dur="500"/>
                                        <p:tgtEl>
                                          <p:spTgt spid="52"/>
                                        </p:tgtEl>
                                      </p:cBhvr>
                                    </p:animEffect>
                                  </p:childTnLst>
                                </p:cTn>
                              </p:par>
                            </p:childTnLst>
                          </p:cTn>
                        </p:par>
                        <p:par>
                          <p:cTn id="20" fill="hold" nodeType="afterGroup">
                            <p:stCondLst>
                              <p:cond delay="1000"/>
                            </p:stCondLst>
                            <p:childTnLst>
                              <p:par>
                                <p:cTn id="21" presetID="22" presetClass="entr" presetSubtype="4"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down)">
                                      <p:cBhvr>
                                        <p:cTn id="23" dur="500"/>
                                        <p:tgtEl>
                                          <p:spTgt spid="28"/>
                                        </p:tgtEl>
                                      </p:cBhvr>
                                    </p:animEffect>
                                  </p:childTnLst>
                                </p:cTn>
                              </p:par>
                            </p:childTnLst>
                          </p:cTn>
                        </p:par>
                        <p:par>
                          <p:cTn id="24" fill="hold" nodeType="afterGroup">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500"/>
                                        <p:tgtEl>
                                          <p:spTgt spid="26"/>
                                        </p:tgtEl>
                                      </p:cBhvr>
                                    </p:animEffect>
                                  </p:childTnLst>
                                </p:cTn>
                              </p:par>
                            </p:childTnLst>
                          </p:cTn>
                        </p:par>
                        <p:par>
                          <p:cTn id="28" fill="hold" nodeType="afterGroup">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wipe(left)">
                                      <p:cBhvr>
                                        <p:cTn id="31" dur="500"/>
                                        <p:tgtEl>
                                          <p:spTgt spid="62"/>
                                        </p:tgtEl>
                                      </p:cBhvr>
                                    </p:animEffect>
                                  </p:childTnLst>
                                </p:cTn>
                              </p:par>
                            </p:childTnLst>
                          </p:cTn>
                        </p:par>
                        <p:par>
                          <p:cTn id="32" fill="hold" nodeType="afterGroup">
                            <p:stCondLst>
                              <p:cond delay="2500"/>
                            </p:stCondLst>
                            <p:childTnLst>
                              <p:par>
                                <p:cTn id="33" presetID="22" presetClass="entr" presetSubtype="8"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ipe(left)">
                                      <p:cBhvr>
                                        <p:cTn id="35" dur="500"/>
                                        <p:tgtEl>
                                          <p:spTgt spid="2"/>
                                        </p:tgtEl>
                                      </p:cBhvr>
                                    </p:animEffect>
                                  </p:childTnLst>
                                </p:cTn>
                              </p:par>
                              <p:par>
                                <p:cTn id="36" presetID="22" presetClass="entr" presetSubtype="8" fill="hold"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left)">
                                      <p:cBhvr>
                                        <p:cTn id="3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52" grpId="0" animBg="1"/>
      <p:bldP spid="6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Arrow Connector 8"/>
          <p:cNvCxnSpPr>
            <a:endCxn id="3" idx="1"/>
          </p:cNvCxnSpPr>
          <p:nvPr/>
        </p:nvCxnSpPr>
        <p:spPr>
          <a:xfrm flipV="1">
            <a:off x="2971800" y="2476500"/>
            <a:ext cx="1219200" cy="152444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2971800" y="3985708"/>
            <a:ext cx="12192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endCxn id="5" idx="1"/>
          </p:cNvCxnSpPr>
          <p:nvPr/>
        </p:nvCxnSpPr>
        <p:spPr>
          <a:xfrm>
            <a:off x="2971800" y="4000948"/>
            <a:ext cx="1219200" cy="125685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rmAutofit fontScale="90000"/>
          </a:bodyPr>
          <a:lstStyle/>
          <a:p>
            <a:r>
              <a:rPr lang="en-US" dirty="0"/>
              <a:t>Price-Level Policies—Over  the Product Life Cycle</a:t>
            </a:r>
          </a:p>
        </p:txBody>
      </p:sp>
      <p:sp>
        <p:nvSpPr>
          <p:cNvPr id="3" name="AutoShape 3"/>
          <p:cNvSpPr>
            <a:spLocks noChangeArrowheads="1"/>
          </p:cNvSpPr>
          <p:nvPr/>
        </p:nvSpPr>
        <p:spPr bwMode="auto">
          <a:xfrm>
            <a:off x="4191000" y="1905000"/>
            <a:ext cx="3962400" cy="1143000"/>
          </a:xfrm>
          <a:prstGeom prst="roundRect">
            <a:avLst>
              <a:gd name="adj" fmla="val 33495"/>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600" b="1" dirty="0"/>
              <a:t>Introductory Prices</a:t>
            </a:r>
          </a:p>
        </p:txBody>
      </p:sp>
      <p:sp>
        <p:nvSpPr>
          <p:cNvPr id="4" name="AutoShape 7"/>
          <p:cNvSpPr>
            <a:spLocks noChangeArrowheads="1"/>
          </p:cNvSpPr>
          <p:nvPr/>
        </p:nvSpPr>
        <p:spPr bwMode="auto">
          <a:xfrm>
            <a:off x="4191000" y="3352800"/>
            <a:ext cx="3962400" cy="990600"/>
          </a:xfrm>
          <a:prstGeom prst="roundRect">
            <a:avLst>
              <a:gd name="adj" fmla="val 33495"/>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600" b="1" dirty="0"/>
              <a:t>Product Life-Cycle</a:t>
            </a:r>
          </a:p>
        </p:txBody>
      </p:sp>
      <p:sp>
        <p:nvSpPr>
          <p:cNvPr id="5" name="AutoShape 11"/>
          <p:cNvSpPr>
            <a:spLocks noChangeArrowheads="1"/>
          </p:cNvSpPr>
          <p:nvPr/>
        </p:nvSpPr>
        <p:spPr bwMode="auto">
          <a:xfrm>
            <a:off x="4191000" y="4648200"/>
            <a:ext cx="3962400" cy="1219200"/>
          </a:xfrm>
          <a:prstGeom prst="roundRect">
            <a:avLst>
              <a:gd name="adj" fmla="val 33495"/>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600" b="1" dirty="0"/>
              <a:t>Prices Above, Below, or Relative to the Market</a:t>
            </a:r>
          </a:p>
        </p:txBody>
      </p:sp>
      <p:sp>
        <p:nvSpPr>
          <p:cNvPr id="7" name="Oval 6"/>
          <p:cNvSpPr/>
          <p:nvPr/>
        </p:nvSpPr>
        <p:spPr>
          <a:xfrm>
            <a:off x="152400" y="2286000"/>
            <a:ext cx="3400801" cy="3124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Key Considerations for Marketing </a:t>
            </a:r>
          </a:p>
          <a:p>
            <a:pPr algn="ctr"/>
            <a:r>
              <a:rPr lang="en-US" sz="2400" b="1" dirty="0"/>
              <a:t>Managers </a:t>
            </a:r>
          </a:p>
        </p:txBody>
      </p:sp>
    </p:spTree>
    <p:custDataLst>
      <p:tags r:id="rId1"/>
    </p:custDataLst>
    <p:extLst>
      <p:ext uri="{BB962C8B-B14F-4D97-AF65-F5344CB8AC3E}">
        <p14:creationId xmlns:p14="http://schemas.microsoft.com/office/powerpoint/2010/main" val="167339454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5" presetClass="emph" presetSubtype="0" fill="hold" grpId="1" nodeType="clickEffect">
                                  <p:stCondLst>
                                    <p:cond delay="0"/>
                                  </p:stCondLst>
                                  <p:childTnLst>
                                    <p:animClr clrSpc="hsl" dir="cw">
                                      <p:cBhvr override="childStyle">
                                        <p:cTn id="20" dur="500" fill="hold"/>
                                        <p:tgtEl>
                                          <p:spTgt spid="3"/>
                                        </p:tgtEl>
                                        <p:attrNameLst>
                                          <p:attrName>style.color</p:attrName>
                                        </p:attrNameLst>
                                      </p:cBhvr>
                                      <p:by>
                                        <p:hsl h="0" s="-70588" l="0"/>
                                      </p:by>
                                    </p:animClr>
                                    <p:animClr clrSpc="hsl" dir="cw">
                                      <p:cBhvr>
                                        <p:cTn id="21" dur="500" fill="hold"/>
                                        <p:tgtEl>
                                          <p:spTgt spid="3"/>
                                        </p:tgtEl>
                                        <p:attrNameLst>
                                          <p:attrName>fillcolor</p:attrName>
                                        </p:attrNameLst>
                                      </p:cBhvr>
                                      <p:by>
                                        <p:hsl h="0" s="-70588" l="0"/>
                                      </p:by>
                                    </p:animClr>
                                    <p:animClr clrSpc="hsl" dir="cw">
                                      <p:cBhvr>
                                        <p:cTn id="22" dur="500" fill="hold"/>
                                        <p:tgtEl>
                                          <p:spTgt spid="3"/>
                                        </p:tgtEl>
                                        <p:attrNameLst>
                                          <p:attrName>stroke.color</p:attrName>
                                        </p:attrNameLst>
                                      </p:cBhvr>
                                      <p:by>
                                        <p:hsl h="0" s="-70588" l="0"/>
                                      </p:by>
                                    </p:animClr>
                                    <p:set>
                                      <p:cBhvr>
                                        <p:cTn id="23" dur="500" fill="hold"/>
                                        <p:tgtEl>
                                          <p:spTgt spid="3"/>
                                        </p:tgtEl>
                                        <p:attrNameLst>
                                          <p:attrName>fill.type</p:attrName>
                                        </p:attrNameLst>
                                      </p:cBhvr>
                                      <p:to>
                                        <p:strVal val="solid"/>
                                      </p:to>
                                    </p:set>
                                  </p:childTnLst>
                                </p:cTn>
                              </p:par>
                            </p:childTnLst>
                          </p:cTn>
                        </p:par>
                        <p:par>
                          <p:cTn id="24" fill="hold">
                            <p:stCondLst>
                              <p:cond delay="500"/>
                            </p:stCondLst>
                            <p:childTnLst>
                              <p:par>
                                <p:cTn id="25" presetID="22" presetClass="entr" presetSubtype="8"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25" presetClass="emph" presetSubtype="0" fill="hold" grpId="1" nodeType="clickEffect">
                                  <p:stCondLst>
                                    <p:cond delay="0"/>
                                  </p:stCondLst>
                                  <p:childTnLst>
                                    <p:animClr clrSpc="hsl" dir="cw">
                                      <p:cBhvr override="childStyle">
                                        <p:cTn id="35" dur="500" fill="hold"/>
                                        <p:tgtEl>
                                          <p:spTgt spid="4"/>
                                        </p:tgtEl>
                                        <p:attrNameLst>
                                          <p:attrName>style.color</p:attrName>
                                        </p:attrNameLst>
                                      </p:cBhvr>
                                      <p:by>
                                        <p:hsl h="0" s="-70588" l="0"/>
                                      </p:by>
                                    </p:animClr>
                                    <p:animClr clrSpc="hsl" dir="cw">
                                      <p:cBhvr>
                                        <p:cTn id="36" dur="500" fill="hold"/>
                                        <p:tgtEl>
                                          <p:spTgt spid="4"/>
                                        </p:tgtEl>
                                        <p:attrNameLst>
                                          <p:attrName>fillcolor</p:attrName>
                                        </p:attrNameLst>
                                      </p:cBhvr>
                                      <p:by>
                                        <p:hsl h="0" s="-70588" l="0"/>
                                      </p:by>
                                    </p:animClr>
                                    <p:animClr clrSpc="hsl" dir="cw">
                                      <p:cBhvr>
                                        <p:cTn id="37" dur="500" fill="hold"/>
                                        <p:tgtEl>
                                          <p:spTgt spid="4"/>
                                        </p:tgtEl>
                                        <p:attrNameLst>
                                          <p:attrName>stroke.color</p:attrName>
                                        </p:attrNameLst>
                                      </p:cBhvr>
                                      <p:by>
                                        <p:hsl h="0" s="-70588" l="0"/>
                                      </p:by>
                                    </p:animClr>
                                    <p:set>
                                      <p:cBhvr>
                                        <p:cTn id="38" dur="500" fill="hold"/>
                                        <p:tgtEl>
                                          <p:spTgt spid="4"/>
                                        </p:tgtEl>
                                        <p:attrNameLst>
                                          <p:attrName>fill.type</p:attrName>
                                        </p:attrNameLst>
                                      </p:cBhvr>
                                      <p:to>
                                        <p:strVal val="solid"/>
                                      </p:to>
                                    </p:set>
                                  </p:childTnLst>
                                </p:cTn>
                              </p:par>
                            </p:childTnLst>
                          </p:cTn>
                        </p:par>
                        <p:par>
                          <p:cTn id="39" fill="hold">
                            <p:stCondLst>
                              <p:cond delay="500"/>
                            </p:stCondLst>
                            <p:childTnLst>
                              <p:par>
                                <p:cTn id="40" presetID="22" presetClass="entr" presetSubtype="1" fill="hold"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up)">
                                      <p:cBhvr>
                                        <p:cTn id="42" dur="500"/>
                                        <p:tgtEl>
                                          <p:spTgt spid="13"/>
                                        </p:tgtEl>
                                      </p:cBhvr>
                                    </p:animEffect>
                                  </p:childTnLst>
                                </p:cTn>
                              </p:par>
                            </p:childTnLst>
                          </p:cTn>
                        </p:par>
                        <p:par>
                          <p:cTn id="43" fill="hold">
                            <p:stCondLst>
                              <p:cond delay="1000"/>
                            </p:stCondLst>
                            <p:childTnLst>
                              <p:par>
                                <p:cTn id="44" presetID="22" presetClass="entr" presetSubtype="8" fill="hold" grpId="0"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left)">
                                      <p:cBhvr>
                                        <p:cTn id="4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5"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fontScale="90000"/>
          </a:bodyPr>
          <a:lstStyle/>
          <a:p>
            <a:r>
              <a:rPr lang="en-US" dirty="0"/>
              <a:t>Alternative Introductory Pricing (Exhibit 17-6)</a:t>
            </a:r>
          </a:p>
        </p:txBody>
      </p:sp>
      <p:sp>
        <p:nvSpPr>
          <p:cNvPr id="3" name="Rectangle 2"/>
          <p:cNvSpPr/>
          <p:nvPr/>
        </p:nvSpPr>
        <p:spPr>
          <a:xfrm>
            <a:off x="457200" y="2362200"/>
            <a:ext cx="4191000" cy="3962400"/>
          </a:xfrm>
          <a:prstGeom prst="rect">
            <a:avLst/>
          </a:prstGeom>
          <a:solidFill>
            <a:srgbClr val="69BFFF"/>
          </a:solidFill>
          <a:ln>
            <a:solidFill>
              <a:srgbClr val="3366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5" name="Straight Connector 4"/>
          <p:cNvCxnSpPr/>
          <p:nvPr/>
        </p:nvCxnSpPr>
        <p:spPr>
          <a:xfrm>
            <a:off x="1524000" y="2819400"/>
            <a:ext cx="0" cy="281940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H="1">
            <a:off x="1524000" y="5638800"/>
            <a:ext cx="3048000"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2362200" y="3200400"/>
            <a:ext cx="0" cy="2438400"/>
          </a:xfrm>
          <a:prstGeom prst="line">
            <a:avLst/>
          </a:prstGeom>
          <a:ln w="12700" cmpd="sng">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3200400" y="4038600"/>
            <a:ext cx="0" cy="1600200"/>
          </a:xfrm>
          <a:prstGeom prst="line">
            <a:avLst/>
          </a:prstGeom>
          <a:ln w="12700" cmpd="sng">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4038600" y="4876800"/>
            <a:ext cx="0" cy="762000"/>
          </a:xfrm>
          <a:prstGeom prst="line">
            <a:avLst/>
          </a:prstGeom>
          <a:ln w="12700" cmpd="sng">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1524000" y="3200400"/>
            <a:ext cx="838200" cy="1"/>
          </a:xfrm>
          <a:prstGeom prst="line">
            <a:avLst/>
          </a:prstGeom>
          <a:ln w="12700" cmpd="sng">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1524000" y="4038600"/>
            <a:ext cx="1676400" cy="1"/>
          </a:xfrm>
          <a:prstGeom prst="line">
            <a:avLst/>
          </a:prstGeom>
          <a:ln w="12700" cmpd="sng">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1524000" y="4876800"/>
            <a:ext cx="2514600" cy="1"/>
          </a:xfrm>
          <a:prstGeom prst="line">
            <a:avLst/>
          </a:prstGeom>
          <a:ln w="12700" cmpd="sng">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2057400" y="2895600"/>
            <a:ext cx="2378592" cy="2362200"/>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2057400" y="2895600"/>
            <a:ext cx="304800" cy="304800"/>
          </a:xfrm>
          <a:prstGeom prst="line">
            <a:avLst/>
          </a:prstGeom>
        </p:spPr>
        <p:style>
          <a:lnRef idx="2">
            <a:schemeClr val="accent1"/>
          </a:lnRef>
          <a:fillRef idx="0">
            <a:schemeClr val="accent1"/>
          </a:fillRef>
          <a:effectRef idx="1">
            <a:schemeClr val="accent1"/>
          </a:effectRef>
          <a:fontRef idx="minor">
            <a:schemeClr val="tx1"/>
          </a:fontRef>
        </p:style>
      </p:cxnSp>
      <p:sp>
        <p:nvSpPr>
          <p:cNvPr id="32771" name="TextBox 32770"/>
          <p:cNvSpPr txBox="1"/>
          <p:nvPr/>
        </p:nvSpPr>
        <p:spPr>
          <a:xfrm>
            <a:off x="440808" y="2743200"/>
            <a:ext cx="1159392" cy="923330"/>
          </a:xfrm>
          <a:prstGeom prst="rect">
            <a:avLst/>
          </a:prstGeom>
          <a:noFill/>
        </p:spPr>
        <p:txBody>
          <a:bodyPr wrap="none" rtlCol="0">
            <a:spAutoFit/>
          </a:bodyPr>
          <a:lstStyle/>
          <a:p>
            <a:pPr algn="r"/>
            <a:r>
              <a:rPr lang="en-US" sz="1800" dirty="0">
                <a:solidFill>
                  <a:schemeClr val="bg1"/>
                </a:solidFill>
              </a:rPr>
              <a:t>Initial </a:t>
            </a:r>
          </a:p>
          <a:p>
            <a:pPr algn="r"/>
            <a:r>
              <a:rPr lang="en-US" sz="1800" dirty="0">
                <a:solidFill>
                  <a:schemeClr val="bg1"/>
                </a:solidFill>
              </a:rPr>
              <a:t>skimming </a:t>
            </a:r>
          </a:p>
          <a:p>
            <a:pPr algn="r"/>
            <a:r>
              <a:rPr lang="en-US" sz="1800" dirty="0">
                <a:solidFill>
                  <a:schemeClr val="bg1"/>
                </a:solidFill>
              </a:rPr>
              <a:t>price</a:t>
            </a:r>
          </a:p>
        </p:txBody>
      </p:sp>
      <p:sp>
        <p:nvSpPr>
          <p:cNvPr id="37" name="TextBox 36"/>
          <p:cNvSpPr txBox="1"/>
          <p:nvPr/>
        </p:nvSpPr>
        <p:spPr>
          <a:xfrm>
            <a:off x="572834" y="3697069"/>
            <a:ext cx="967558" cy="646331"/>
          </a:xfrm>
          <a:prstGeom prst="rect">
            <a:avLst/>
          </a:prstGeom>
          <a:noFill/>
        </p:spPr>
        <p:txBody>
          <a:bodyPr wrap="none" rtlCol="0">
            <a:spAutoFit/>
          </a:bodyPr>
          <a:lstStyle/>
          <a:p>
            <a:pPr algn="r"/>
            <a:r>
              <a:rPr lang="en-US" sz="1800" dirty="0">
                <a:solidFill>
                  <a:schemeClr val="bg1"/>
                </a:solidFill>
              </a:rPr>
              <a:t>Second</a:t>
            </a:r>
          </a:p>
          <a:p>
            <a:pPr algn="r"/>
            <a:r>
              <a:rPr lang="en-US" sz="1800" dirty="0">
                <a:solidFill>
                  <a:schemeClr val="bg1"/>
                </a:solidFill>
              </a:rPr>
              <a:t>price</a:t>
            </a:r>
          </a:p>
        </p:txBody>
      </p:sp>
      <p:sp>
        <p:nvSpPr>
          <p:cNvPr id="38" name="TextBox 37"/>
          <p:cNvSpPr txBox="1"/>
          <p:nvPr/>
        </p:nvSpPr>
        <p:spPr>
          <a:xfrm>
            <a:off x="826448" y="4611469"/>
            <a:ext cx="697552" cy="646331"/>
          </a:xfrm>
          <a:prstGeom prst="rect">
            <a:avLst/>
          </a:prstGeom>
          <a:noFill/>
        </p:spPr>
        <p:txBody>
          <a:bodyPr wrap="none" rtlCol="0">
            <a:spAutoFit/>
          </a:bodyPr>
          <a:lstStyle/>
          <a:p>
            <a:pPr algn="r"/>
            <a:r>
              <a:rPr lang="en-US" sz="1800" dirty="0">
                <a:solidFill>
                  <a:schemeClr val="bg1"/>
                </a:solidFill>
              </a:rPr>
              <a:t>Final</a:t>
            </a:r>
          </a:p>
          <a:p>
            <a:pPr algn="r"/>
            <a:r>
              <a:rPr lang="en-US" sz="1800" dirty="0">
                <a:solidFill>
                  <a:schemeClr val="bg1"/>
                </a:solidFill>
              </a:rPr>
              <a:t>price</a:t>
            </a:r>
          </a:p>
        </p:txBody>
      </p:sp>
      <p:sp>
        <p:nvSpPr>
          <p:cNvPr id="39" name="TextBox 38"/>
          <p:cNvSpPr txBox="1"/>
          <p:nvPr/>
        </p:nvSpPr>
        <p:spPr>
          <a:xfrm>
            <a:off x="2537086" y="5726668"/>
            <a:ext cx="1044314" cy="369332"/>
          </a:xfrm>
          <a:prstGeom prst="rect">
            <a:avLst/>
          </a:prstGeom>
          <a:noFill/>
        </p:spPr>
        <p:txBody>
          <a:bodyPr wrap="none" rtlCol="0">
            <a:spAutoFit/>
          </a:bodyPr>
          <a:lstStyle/>
          <a:p>
            <a:pPr algn="r"/>
            <a:r>
              <a:rPr lang="en-US" sz="1800" dirty="0">
                <a:solidFill>
                  <a:schemeClr val="bg1"/>
                </a:solidFill>
              </a:rPr>
              <a:t>Quantity</a:t>
            </a:r>
          </a:p>
        </p:txBody>
      </p:sp>
      <p:grpSp>
        <p:nvGrpSpPr>
          <p:cNvPr id="32782" name="Group 32781"/>
          <p:cNvGrpSpPr/>
          <p:nvPr/>
        </p:nvGrpSpPr>
        <p:grpSpPr>
          <a:xfrm>
            <a:off x="2362200" y="2438400"/>
            <a:ext cx="2073792" cy="1754326"/>
            <a:chOff x="2286000" y="2286000"/>
            <a:chExt cx="2073792" cy="1754326"/>
          </a:xfrm>
        </p:grpSpPr>
        <p:sp>
          <p:nvSpPr>
            <p:cNvPr id="60" name="TextBox 59"/>
            <p:cNvSpPr txBox="1"/>
            <p:nvPr/>
          </p:nvSpPr>
          <p:spPr>
            <a:xfrm>
              <a:off x="2514600" y="2286000"/>
              <a:ext cx="1845192" cy="1754326"/>
            </a:xfrm>
            <a:prstGeom prst="rect">
              <a:avLst/>
            </a:prstGeom>
            <a:noFill/>
          </p:spPr>
          <p:txBody>
            <a:bodyPr wrap="square" rtlCol="0">
              <a:spAutoFit/>
            </a:bodyPr>
            <a:lstStyle/>
            <a:p>
              <a:pPr algn="r"/>
              <a:r>
                <a:rPr lang="en-US" sz="1800" dirty="0">
                  <a:solidFill>
                    <a:schemeClr val="bg1"/>
                  </a:solidFill>
                </a:rPr>
                <a:t>Firm tries to sell at a high price before aiming at more price-sensitive consumers</a:t>
              </a:r>
            </a:p>
          </p:txBody>
        </p:sp>
        <p:cxnSp>
          <p:nvCxnSpPr>
            <p:cNvPr id="32778" name="Straight Arrow Connector 32777"/>
            <p:cNvCxnSpPr/>
            <p:nvPr/>
          </p:nvCxnSpPr>
          <p:spPr>
            <a:xfrm flipH="1">
              <a:off x="2286000" y="2590800"/>
              <a:ext cx="381000" cy="45720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grpSp>
      <p:grpSp>
        <p:nvGrpSpPr>
          <p:cNvPr id="32788" name="Group 32787"/>
          <p:cNvGrpSpPr/>
          <p:nvPr/>
        </p:nvGrpSpPr>
        <p:grpSpPr>
          <a:xfrm>
            <a:off x="4860408" y="1828800"/>
            <a:ext cx="4207392" cy="4495800"/>
            <a:chOff x="4784208" y="1676400"/>
            <a:chExt cx="4207392" cy="4495800"/>
          </a:xfrm>
        </p:grpSpPr>
        <p:grpSp>
          <p:nvGrpSpPr>
            <p:cNvPr id="32787" name="Group 32786"/>
            <p:cNvGrpSpPr/>
            <p:nvPr/>
          </p:nvGrpSpPr>
          <p:grpSpPr>
            <a:xfrm>
              <a:off x="4784208" y="2209800"/>
              <a:ext cx="4207392" cy="3962400"/>
              <a:chOff x="4784208" y="2209800"/>
              <a:chExt cx="4207392" cy="3962400"/>
            </a:xfrm>
          </p:grpSpPr>
          <p:sp>
            <p:nvSpPr>
              <p:cNvPr id="41" name="Rectangle 40"/>
              <p:cNvSpPr/>
              <p:nvPr/>
            </p:nvSpPr>
            <p:spPr>
              <a:xfrm>
                <a:off x="4800600" y="2209800"/>
                <a:ext cx="4191000" cy="3962400"/>
              </a:xfrm>
              <a:prstGeom prst="rect">
                <a:avLst/>
              </a:prstGeom>
              <a:solidFill>
                <a:srgbClr val="FFFF99"/>
              </a:solidFill>
              <a:ln>
                <a:solidFill>
                  <a:srgbClr val="3366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42" name="Straight Connector 41"/>
              <p:cNvCxnSpPr/>
              <p:nvPr/>
            </p:nvCxnSpPr>
            <p:spPr>
              <a:xfrm>
                <a:off x="5867400" y="2667000"/>
                <a:ext cx="0" cy="281940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flipH="1">
                <a:off x="5867400" y="5486400"/>
                <a:ext cx="3048000"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7924800" y="4267200"/>
                <a:ext cx="0" cy="1219200"/>
              </a:xfrm>
              <a:prstGeom prst="line">
                <a:avLst/>
              </a:prstGeom>
              <a:ln w="12700" cmpd="sng">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flipH="1">
                <a:off x="5867400" y="4267200"/>
                <a:ext cx="2057400" cy="1"/>
              </a:xfrm>
              <a:prstGeom prst="line">
                <a:avLst/>
              </a:prstGeom>
              <a:ln w="12700" cmpd="sng">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7010400" y="4038600"/>
                <a:ext cx="1447800" cy="381000"/>
              </a:xfrm>
              <a:prstGeom prst="line">
                <a:avLst/>
              </a:prstGeom>
            </p:spPr>
            <p:style>
              <a:lnRef idx="2">
                <a:schemeClr val="accent1"/>
              </a:lnRef>
              <a:fillRef idx="0">
                <a:schemeClr val="accent1"/>
              </a:fillRef>
              <a:effectRef idx="1">
                <a:schemeClr val="accent1"/>
              </a:effectRef>
              <a:fontRef idx="minor">
                <a:schemeClr val="tx1"/>
              </a:fontRef>
            </p:style>
          </p:cxnSp>
          <p:sp>
            <p:nvSpPr>
              <p:cNvPr id="52" name="TextBox 51"/>
              <p:cNvSpPr txBox="1"/>
              <p:nvPr/>
            </p:nvSpPr>
            <p:spPr>
              <a:xfrm>
                <a:off x="4784208" y="3953470"/>
                <a:ext cx="1159392" cy="923330"/>
              </a:xfrm>
              <a:prstGeom prst="rect">
                <a:avLst/>
              </a:prstGeom>
              <a:noFill/>
            </p:spPr>
            <p:txBody>
              <a:bodyPr wrap="none" rtlCol="0">
                <a:spAutoFit/>
              </a:bodyPr>
              <a:lstStyle/>
              <a:p>
                <a:pPr algn="r"/>
                <a:r>
                  <a:rPr lang="en-US" sz="1800" dirty="0">
                    <a:solidFill>
                      <a:schemeClr val="bg1"/>
                    </a:solidFill>
                  </a:rPr>
                  <a:t>Initial </a:t>
                </a:r>
              </a:p>
              <a:p>
                <a:pPr algn="r"/>
                <a:r>
                  <a:rPr lang="en-US" sz="1800" dirty="0">
                    <a:solidFill>
                      <a:schemeClr val="bg1"/>
                    </a:solidFill>
                  </a:rPr>
                  <a:t>skimming </a:t>
                </a:r>
              </a:p>
              <a:p>
                <a:pPr algn="r"/>
                <a:r>
                  <a:rPr lang="en-US" sz="1800" dirty="0">
                    <a:solidFill>
                      <a:schemeClr val="bg1"/>
                    </a:solidFill>
                  </a:rPr>
                  <a:t>price</a:t>
                </a:r>
              </a:p>
            </p:txBody>
          </p:sp>
          <p:sp>
            <p:nvSpPr>
              <p:cNvPr id="55" name="TextBox 54"/>
              <p:cNvSpPr txBox="1"/>
              <p:nvPr/>
            </p:nvSpPr>
            <p:spPr>
              <a:xfrm>
                <a:off x="6880486" y="5574268"/>
                <a:ext cx="1044314" cy="369332"/>
              </a:xfrm>
              <a:prstGeom prst="rect">
                <a:avLst/>
              </a:prstGeom>
              <a:noFill/>
            </p:spPr>
            <p:txBody>
              <a:bodyPr wrap="none" rtlCol="0">
                <a:spAutoFit/>
              </a:bodyPr>
              <a:lstStyle/>
              <a:p>
                <a:pPr algn="r"/>
                <a:r>
                  <a:rPr lang="en-US" sz="1800" dirty="0">
                    <a:solidFill>
                      <a:schemeClr val="bg1"/>
                    </a:solidFill>
                  </a:rPr>
                  <a:t>Quantity</a:t>
                </a:r>
              </a:p>
            </p:txBody>
          </p:sp>
        </p:grpSp>
        <p:sp>
          <p:nvSpPr>
            <p:cNvPr id="78" name="TextBox 77"/>
            <p:cNvSpPr txBox="1"/>
            <p:nvPr/>
          </p:nvSpPr>
          <p:spPr>
            <a:xfrm>
              <a:off x="4800600" y="1676400"/>
              <a:ext cx="2785138" cy="461665"/>
            </a:xfrm>
            <a:prstGeom prst="rect">
              <a:avLst/>
            </a:prstGeom>
            <a:noFill/>
          </p:spPr>
          <p:txBody>
            <a:bodyPr wrap="none" rtlCol="0">
              <a:spAutoFit/>
            </a:bodyPr>
            <a:lstStyle/>
            <a:p>
              <a:pPr algn="l"/>
              <a:r>
                <a:rPr lang="en-US" sz="2400" dirty="0">
                  <a:solidFill>
                    <a:srgbClr val="FFFFFF"/>
                  </a:solidFill>
                </a:rPr>
                <a:t>Penetration Pricing</a:t>
              </a:r>
            </a:p>
          </p:txBody>
        </p:sp>
      </p:grpSp>
      <p:sp>
        <p:nvSpPr>
          <p:cNvPr id="79" name="TextBox 78"/>
          <p:cNvSpPr txBox="1"/>
          <p:nvPr/>
        </p:nvSpPr>
        <p:spPr>
          <a:xfrm>
            <a:off x="457200" y="1828800"/>
            <a:ext cx="3628968" cy="461665"/>
          </a:xfrm>
          <a:prstGeom prst="rect">
            <a:avLst/>
          </a:prstGeom>
          <a:noFill/>
        </p:spPr>
        <p:txBody>
          <a:bodyPr wrap="none" rtlCol="0">
            <a:spAutoFit/>
          </a:bodyPr>
          <a:lstStyle/>
          <a:p>
            <a:pPr algn="l"/>
            <a:r>
              <a:rPr lang="en-US" sz="2400" dirty="0"/>
              <a:t>“Skim the Cream” Pricing</a:t>
            </a:r>
          </a:p>
        </p:txBody>
      </p:sp>
      <p:grpSp>
        <p:nvGrpSpPr>
          <p:cNvPr id="32786" name="Group 32785"/>
          <p:cNvGrpSpPr/>
          <p:nvPr/>
        </p:nvGrpSpPr>
        <p:grpSpPr>
          <a:xfrm>
            <a:off x="7162800" y="2667000"/>
            <a:ext cx="1845192" cy="1752600"/>
            <a:chOff x="7086600" y="2514600"/>
            <a:chExt cx="1845192" cy="1752600"/>
          </a:xfrm>
        </p:grpSpPr>
        <p:sp>
          <p:nvSpPr>
            <p:cNvPr id="72" name="TextBox 71"/>
            <p:cNvSpPr txBox="1"/>
            <p:nvPr/>
          </p:nvSpPr>
          <p:spPr>
            <a:xfrm>
              <a:off x="7086600" y="2514600"/>
              <a:ext cx="1845192" cy="1200329"/>
            </a:xfrm>
            <a:prstGeom prst="rect">
              <a:avLst/>
            </a:prstGeom>
            <a:noFill/>
          </p:spPr>
          <p:txBody>
            <a:bodyPr wrap="square" rtlCol="0">
              <a:spAutoFit/>
            </a:bodyPr>
            <a:lstStyle/>
            <a:p>
              <a:pPr algn="r"/>
              <a:r>
                <a:rPr lang="en-US" sz="1800" dirty="0">
                  <a:solidFill>
                    <a:schemeClr val="bg1"/>
                  </a:solidFill>
                </a:rPr>
                <a:t>Firm tries to  sell whole market at one low price</a:t>
              </a:r>
            </a:p>
          </p:txBody>
        </p:sp>
        <p:cxnSp>
          <p:nvCxnSpPr>
            <p:cNvPr id="73" name="Straight Arrow Connector 72"/>
            <p:cNvCxnSpPr/>
            <p:nvPr/>
          </p:nvCxnSpPr>
          <p:spPr>
            <a:xfrm flipH="1">
              <a:off x="7924800" y="3733800"/>
              <a:ext cx="76200" cy="53340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grpSp>
    </p:spTree>
    <p:custDataLst>
      <p:tags r:id="rId1"/>
    </p:custDataLst>
    <p:extLst>
      <p:ext uri="{BB962C8B-B14F-4D97-AF65-F5344CB8AC3E}">
        <p14:creationId xmlns:p14="http://schemas.microsoft.com/office/powerpoint/2010/main" val="160100640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nodeType="clickEffect">
                                  <p:stCondLst>
                                    <p:cond delay="0"/>
                                  </p:stCondLst>
                                  <p:childTnLst>
                                    <p:animEffect transition="out" filter="wipe(down)">
                                      <p:cBhvr>
                                        <p:cTn id="11" dur="500"/>
                                        <p:tgtEl>
                                          <p:spTgt spid="32782"/>
                                        </p:tgtEl>
                                      </p:cBhvr>
                                    </p:animEffect>
                                    <p:set>
                                      <p:cBhvr>
                                        <p:cTn id="12" dur="1" fill="hold">
                                          <p:stCondLst>
                                            <p:cond delay="499"/>
                                          </p:stCondLst>
                                        </p:cTn>
                                        <p:tgtEl>
                                          <p:spTgt spid="32782"/>
                                        </p:tgtEl>
                                        <p:attrNameLst>
                                          <p:attrName>style.visibility</p:attrName>
                                        </p:attrNameLst>
                                      </p:cBhvr>
                                      <p:to>
                                        <p:strVal val="hidden"/>
                                      </p:to>
                                    </p:se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left)">
                                      <p:cBhvr>
                                        <p:cTn id="16" dur="1000"/>
                                        <p:tgtEl>
                                          <p:spTgt spid="30"/>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32788"/>
                                        </p:tgtEl>
                                        <p:attrNameLst>
                                          <p:attrName>style.visibility</p:attrName>
                                        </p:attrNameLst>
                                      </p:cBhvr>
                                      <p:to>
                                        <p:strVal val="visible"/>
                                      </p:to>
                                    </p:set>
                                    <p:animEffect transition="in" filter="wipe(down)">
                                      <p:cBhvr>
                                        <p:cTn id="21" dur="500"/>
                                        <p:tgtEl>
                                          <p:spTgt spid="32788"/>
                                        </p:tgtEl>
                                      </p:cBhvr>
                                    </p:animEffect>
                                  </p:childTnLst>
                                </p:cTn>
                              </p:par>
                            </p:childTnLst>
                          </p:cTn>
                        </p:par>
                        <p:par>
                          <p:cTn id="22" fill="hold">
                            <p:stCondLst>
                              <p:cond delay="500"/>
                            </p:stCondLst>
                            <p:childTnLst>
                              <p:par>
                                <p:cTn id="23" presetID="22" presetClass="entr" presetSubtype="1" fill="hold" nodeType="afterEffect">
                                  <p:stCondLst>
                                    <p:cond delay="0"/>
                                  </p:stCondLst>
                                  <p:childTnLst>
                                    <p:set>
                                      <p:cBhvr>
                                        <p:cTn id="24" dur="1" fill="hold">
                                          <p:stCondLst>
                                            <p:cond delay="0"/>
                                          </p:stCondLst>
                                        </p:cTn>
                                        <p:tgtEl>
                                          <p:spTgt spid="32786"/>
                                        </p:tgtEl>
                                        <p:attrNameLst>
                                          <p:attrName>style.visibility</p:attrName>
                                        </p:attrNameLst>
                                      </p:cBhvr>
                                      <p:to>
                                        <p:strVal val="visible"/>
                                      </p:to>
                                    </p:set>
                                    <p:animEffect transition="in" filter="wipe(up)">
                                      <p:cBhvr>
                                        <p:cTn id="25" dur="500"/>
                                        <p:tgtEl>
                                          <p:spTgt spid="327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8288"/>
            <a:ext cx="7315200" cy="3236912"/>
          </a:xfrm>
        </p:spPr>
        <p:txBody>
          <a:bodyPr/>
          <a:lstStyle/>
          <a:p>
            <a:r>
              <a:rPr lang="en-US" dirty="0"/>
              <a:t>Other Price-Level Policies</a:t>
            </a:r>
            <a:br>
              <a:rPr lang="en-US" dirty="0"/>
            </a:br>
            <a:endParaRPr lang="en-US" dirty="0"/>
          </a:p>
        </p:txBody>
      </p:sp>
      <p:pic>
        <p:nvPicPr>
          <p:cNvPr id="4" name="Picture 2" descr="C:\Dropbox\BM19e Dropbox\BM19e Supplements\Digital Images\Perreault_19e_DIL\per28981_ch16\per28981_p160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3000" y="1143000"/>
            <a:ext cx="3629392" cy="51207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Dropbox\BM19e Dropbox\BM19e Supplements\Digital Images\Perreault_19e_DIL\per28981_ch16\per28981_p1608.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05400" y="1143000"/>
            <a:ext cx="3262367" cy="511308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191000" y="6250495"/>
            <a:ext cx="4521659" cy="230832"/>
          </a:xfrm>
          <a:prstGeom prst="rect">
            <a:avLst/>
          </a:prstGeom>
          <a:noFill/>
        </p:spPr>
        <p:txBody>
          <a:bodyPr wrap="square" rtlCol="0">
            <a:spAutoFit/>
          </a:bodyPr>
          <a:lstStyle/>
          <a:p>
            <a:r>
              <a:rPr lang="en-US" sz="900" i="1" dirty="0"/>
              <a:t>Left: Source: Spectrum Brands, Inc.; Right: Source: Google</a:t>
            </a:r>
            <a:endParaRPr lang="en-US" sz="900" dirty="0"/>
          </a:p>
        </p:txBody>
      </p:sp>
    </p:spTree>
    <p:custDataLst>
      <p:tags r:id="rId1"/>
    </p:custDataLst>
    <p:extLst>
      <p:ext uri="{BB962C8B-B14F-4D97-AF65-F5344CB8AC3E}">
        <p14:creationId xmlns:p14="http://schemas.microsoft.com/office/powerpoint/2010/main" val="962673967"/>
      </p:ext>
    </p:extLst>
  </p:cSld>
  <p:clrMapOvr>
    <a:masterClrMapping/>
  </p:clrMapOvr>
  <p:transition>
    <p:pull dir="ru"/>
  </p:transition>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0"/>
            <a:ext cx="8229600" cy="1398587"/>
          </a:xfrm>
        </p:spPr>
        <p:txBody>
          <a:bodyPr>
            <a:normAutofit fontScale="90000"/>
          </a:bodyPr>
          <a:lstStyle/>
          <a:p>
            <a:r>
              <a:rPr lang="en-US" dirty="0"/>
              <a:t>Discount Policies—Reductions from List Prices</a:t>
            </a:r>
          </a:p>
        </p:txBody>
      </p:sp>
      <p:sp>
        <p:nvSpPr>
          <p:cNvPr id="11" name="Line 3"/>
          <p:cNvSpPr>
            <a:spLocks noChangeShapeType="1"/>
          </p:cNvSpPr>
          <p:nvPr/>
        </p:nvSpPr>
        <p:spPr bwMode="auto">
          <a:xfrm flipH="1">
            <a:off x="5562600" y="2679700"/>
            <a:ext cx="546100" cy="2921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12" name="AutoShape 4">
            <a:hlinkHover r:id="" action="ppaction://macro?name=changecolor"/>
          </p:cNvPr>
          <p:cNvSpPr>
            <a:spLocks noChangeArrowheads="1"/>
          </p:cNvSpPr>
          <p:nvPr/>
        </p:nvSpPr>
        <p:spPr bwMode="auto">
          <a:xfrm>
            <a:off x="5791200" y="1371600"/>
            <a:ext cx="2743200" cy="1295400"/>
          </a:xfrm>
          <a:prstGeom prst="roundRect">
            <a:avLst>
              <a:gd name="adj" fmla="val 16667"/>
            </a:avLst>
          </a:prstGeom>
          <a:ln/>
          <a:extLst/>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800" b="1" dirty="0">
                <a:latin typeface="Arial" pitchFamily="34" charset="0"/>
                <a:cs typeface="Arial" pitchFamily="34" charset="0"/>
              </a:rPr>
              <a:t>Seasonal</a:t>
            </a:r>
          </a:p>
        </p:txBody>
      </p:sp>
      <p:sp>
        <p:nvSpPr>
          <p:cNvPr id="13" name="Line 6"/>
          <p:cNvSpPr>
            <a:spLocks noChangeShapeType="1"/>
          </p:cNvSpPr>
          <p:nvPr/>
        </p:nvSpPr>
        <p:spPr bwMode="auto">
          <a:xfrm flipH="1" flipV="1">
            <a:off x="5867400" y="4191000"/>
            <a:ext cx="304800" cy="101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14" name="AutoShape 7">
            <a:hlinkHover r:id="" action="ppaction://macro?name=changecolor"/>
          </p:cNvPr>
          <p:cNvSpPr>
            <a:spLocks noChangeArrowheads="1"/>
          </p:cNvSpPr>
          <p:nvPr/>
        </p:nvSpPr>
        <p:spPr bwMode="auto">
          <a:xfrm>
            <a:off x="6172200" y="3657600"/>
            <a:ext cx="2743200" cy="1295400"/>
          </a:xfrm>
          <a:prstGeom prst="roundRect">
            <a:avLst>
              <a:gd name="adj" fmla="val 16667"/>
            </a:avLst>
          </a:prstGeom>
          <a:ln/>
          <a:extLst/>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800" b="1" dirty="0">
                <a:latin typeface="Arial" pitchFamily="34" charset="0"/>
                <a:cs typeface="Arial" pitchFamily="34" charset="0"/>
              </a:rPr>
              <a:t>Cash</a:t>
            </a:r>
          </a:p>
        </p:txBody>
      </p:sp>
      <p:sp>
        <p:nvSpPr>
          <p:cNvPr id="15" name="Line 10"/>
          <p:cNvSpPr>
            <a:spLocks noChangeShapeType="1"/>
          </p:cNvSpPr>
          <p:nvPr/>
        </p:nvSpPr>
        <p:spPr bwMode="auto">
          <a:xfrm flipV="1">
            <a:off x="4597400" y="4703763"/>
            <a:ext cx="11113" cy="69056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16" name="AutoShape 11">
            <a:hlinkHover r:id="" action="ppaction://macro?name=changecolor"/>
          </p:cNvPr>
          <p:cNvSpPr>
            <a:spLocks noChangeArrowheads="1"/>
          </p:cNvSpPr>
          <p:nvPr/>
        </p:nvSpPr>
        <p:spPr bwMode="auto">
          <a:xfrm>
            <a:off x="3276600" y="5181600"/>
            <a:ext cx="2743200" cy="1295400"/>
          </a:xfrm>
          <a:prstGeom prst="roundRect">
            <a:avLst>
              <a:gd name="adj" fmla="val 16667"/>
            </a:avLst>
          </a:prstGeom>
          <a:ln/>
          <a:extLst/>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800" b="1" dirty="0">
                <a:latin typeface="Arial" pitchFamily="34" charset="0"/>
                <a:cs typeface="Arial" pitchFamily="34" charset="0"/>
              </a:rPr>
              <a:t>Trade</a:t>
            </a:r>
          </a:p>
        </p:txBody>
      </p:sp>
      <p:sp>
        <p:nvSpPr>
          <p:cNvPr id="17" name="Line 15"/>
          <p:cNvSpPr>
            <a:spLocks noChangeShapeType="1"/>
          </p:cNvSpPr>
          <p:nvPr/>
        </p:nvSpPr>
        <p:spPr bwMode="auto">
          <a:xfrm>
            <a:off x="3098800" y="2667000"/>
            <a:ext cx="3302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18" name="AutoShape 16">
            <a:hlinkHover r:id="" action="ppaction://macro?name=changecolor"/>
          </p:cNvPr>
          <p:cNvSpPr>
            <a:spLocks noChangeArrowheads="1"/>
          </p:cNvSpPr>
          <p:nvPr/>
        </p:nvSpPr>
        <p:spPr bwMode="auto">
          <a:xfrm>
            <a:off x="508000" y="1371600"/>
            <a:ext cx="2743200" cy="1295400"/>
          </a:xfrm>
          <a:prstGeom prst="roundRect">
            <a:avLst>
              <a:gd name="adj" fmla="val 16667"/>
            </a:avLst>
          </a:prstGeom>
          <a:ln/>
          <a:extLst/>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800" b="1" dirty="0">
                <a:latin typeface="Arial" pitchFamily="34" charset="0"/>
                <a:cs typeface="Arial" pitchFamily="34" charset="0"/>
              </a:rPr>
              <a:t>Quantity</a:t>
            </a:r>
          </a:p>
        </p:txBody>
      </p:sp>
      <p:sp>
        <p:nvSpPr>
          <p:cNvPr id="19" name="Oval 18"/>
          <p:cNvSpPr>
            <a:spLocks noChangeArrowheads="1"/>
          </p:cNvSpPr>
          <p:nvPr/>
        </p:nvSpPr>
        <p:spPr bwMode="auto">
          <a:xfrm>
            <a:off x="3200400" y="2286000"/>
            <a:ext cx="2773363" cy="2671763"/>
          </a:xfrm>
          <a:prstGeom prst="ellips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defRPr/>
            </a:pPr>
            <a:r>
              <a:rPr lang="en-US" sz="2800" b="1" dirty="0">
                <a:latin typeface="Arial" pitchFamily="34" charset="0"/>
                <a:cs typeface="Arial" pitchFamily="34" charset="0"/>
              </a:rPr>
              <a:t>Discounts </a:t>
            </a:r>
          </a:p>
          <a:p>
            <a:pPr>
              <a:defRPr/>
            </a:pPr>
            <a:r>
              <a:rPr lang="en-US" sz="2800" b="1" dirty="0">
                <a:latin typeface="Arial" pitchFamily="34" charset="0"/>
                <a:cs typeface="Arial" pitchFamily="34" charset="0"/>
              </a:rPr>
              <a:t>From</a:t>
            </a:r>
          </a:p>
          <a:p>
            <a:pPr>
              <a:defRPr/>
            </a:pPr>
            <a:r>
              <a:rPr lang="en-US" sz="2800" b="1" dirty="0">
                <a:latin typeface="Arial" pitchFamily="34" charset="0"/>
                <a:cs typeface="Arial" pitchFamily="34" charset="0"/>
              </a:rPr>
              <a:t>List Price</a:t>
            </a:r>
          </a:p>
        </p:txBody>
      </p:sp>
      <p:sp>
        <p:nvSpPr>
          <p:cNvPr id="20" name="Line 20"/>
          <p:cNvSpPr>
            <a:spLocks noChangeShapeType="1"/>
          </p:cNvSpPr>
          <p:nvPr/>
        </p:nvSpPr>
        <p:spPr bwMode="auto">
          <a:xfrm flipV="1">
            <a:off x="3048000" y="4254500"/>
            <a:ext cx="285750" cy="635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21" name="AutoShape 21">
            <a:hlinkHover r:id="" action="ppaction://macro?name=changecolor"/>
          </p:cNvPr>
          <p:cNvSpPr>
            <a:spLocks noChangeArrowheads="1"/>
          </p:cNvSpPr>
          <p:nvPr/>
        </p:nvSpPr>
        <p:spPr bwMode="auto">
          <a:xfrm>
            <a:off x="228600" y="3657600"/>
            <a:ext cx="2811463" cy="1295400"/>
          </a:xfrm>
          <a:prstGeom prst="roundRect">
            <a:avLst>
              <a:gd name="adj" fmla="val 16667"/>
            </a:avLst>
          </a:prstGeom>
          <a:ln/>
          <a:extLst/>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800" b="1" dirty="0">
                <a:latin typeface="Arial" pitchFamily="34" charset="0"/>
                <a:cs typeface="Arial" pitchFamily="34" charset="0"/>
              </a:rPr>
              <a:t>Sale</a:t>
            </a:r>
          </a:p>
        </p:txBody>
      </p:sp>
    </p:spTree>
    <p:custDataLst>
      <p:tags r:id="rId1"/>
    </p:custDataLst>
    <p:extLst>
      <p:ext uri="{BB962C8B-B14F-4D97-AF65-F5344CB8AC3E}">
        <p14:creationId xmlns:p14="http://schemas.microsoft.com/office/powerpoint/2010/main" val="69189219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down)">
                                      <p:cBhvr>
                                        <p:cTn id="11" dur="500"/>
                                        <p:tgtEl>
                                          <p:spTgt spid="1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18"/>
                                        </p:tgtEl>
                                        <p:attrNameLst>
                                          <p:attrName>style.color</p:attrName>
                                        </p:attrNameLst>
                                      </p:cBhvr>
                                      <p:by>
                                        <p:hsl h="0" s="-70588" l="0"/>
                                      </p:by>
                                    </p:animClr>
                                    <p:animClr clrSpc="hsl" dir="cw">
                                      <p:cBhvr>
                                        <p:cTn id="16" dur="500" fill="hold"/>
                                        <p:tgtEl>
                                          <p:spTgt spid="18"/>
                                        </p:tgtEl>
                                        <p:attrNameLst>
                                          <p:attrName>fillcolor</p:attrName>
                                        </p:attrNameLst>
                                      </p:cBhvr>
                                      <p:by>
                                        <p:hsl h="0" s="-70588" l="0"/>
                                      </p:by>
                                    </p:animClr>
                                    <p:animClr clrSpc="hsl" dir="cw">
                                      <p:cBhvr>
                                        <p:cTn id="17" dur="500" fill="hold"/>
                                        <p:tgtEl>
                                          <p:spTgt spid="18"/>
                                        </p:tgtEl>
                                        <p:attrNameLst>
                                          <p:attrName>stroke.color</p:attrName>
                                        </p:attrNameLst>
                                      </p:cBhvr>
                                      <p:by>
                                        <p:hsl h="0" s="-70588" l="0"/>
                                      </p:by>
                                    </p:animClr>
                                    <p:set>
                                      <p:cBhvr>
                                        <p:cTn id="18" dur="500" fill="hold"/>
                                        <p:tgtEl>
                                          <p:spTgt spid="18"/>
                                        </p:tgtEl>
                                        <p:attrNameLst>
                                          <p:attrName>fill.type</p:attrName>
                                        </p:attrNameLst>
                                      </p:cBhvr>
                                      <p:to>
                                        <p:strVal val="solid"/>
                                      </p:to>
                                    </p:set>
                                  </p:childTnLst>
                                </p:cTn>
                              </p:par>
                              <p:par>
                                <p:cTn id="19" presetID="22" presetClass="entr" presetSubtype="4"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down)">
                                      <p:cBhvr>
                                        <p:cTn id="21" dur="500"/>
                                        <p:tgtEl>
                                          <p:spTgt spid="11"/>
                                        </p:tgtEl>
                                      </p:cBhvr>
                                    </p:animEffect>
                                  </p:childTnLst>
                                </p:cTn>
                              </p:par>
                            </p:childTnLst>
                          </p:cTn>
                        </p:par>
                        <p:par>
                          <p:cTn id="22" fill="hold" nodeType="afterGroup">
                            <p:stCondLst>
                              <p:cond delay="500"/>
                            </p:stCondLst>
                            <p:childTnLst>
                              <p:par>
                                <p:cTn id="23" presetID="22" presetClass="entr" presetSubtype="4"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12"/>
                                        </p:tgtEl>
                                        <p:attrNameLst>
                                          <p:attrName>style.color</p:attrName>
                                        </p:attrNameLst>
                                      </p:cBhvr>
                                      <p:by>
                                        <p:hsl h="0" s="-70588" l="0"/>
                                      </p:by>
                                    </p:animClr>
                                    <p:animClr clrSpc="hsl" dir="cw">
                                      <p:cBhvr>
                                        <p:cTn id="30" dur="500" fill="hold"/>
                                        <p:tgtEl>
                                          <p:spTgt spid="12"/>
                                        </p:tgtEl>
                                        <p:attrNameLst>
                                          <p:attrName>fillcolor</p:attrName>
                                        </p:attrNameLst>
                                      </p:cBhvr>
                                      <p:by>
                                        <p:hsl h="0" s="-70588" l="0"/>
                                      </p:by>
                                    </p:animClr>
                                    <p:animClr clrSpc="hsl" dir="cw">
                                      <p:cBhvr>
                                        <p:cTn id="31" dur="500" fill="hold"/>
                                        <p:tgtEl>
                                          <p:spTgt spid="12"/>
                                        </p:tgtEl>
                                        <p:attrNameLst>
                                          <p:attrName>stroke.color</p:attrName>
                                        </p:attrNameLst>
                                      </p:cBhvr>
                                      <p:by>
                                        <p:hsl h="0" s="-70588" l="0"/>
                                      </p:by>
                                    </p:animClr>
                                    <p:set>
                                      <p:cBhvr>
                                        <p:cTn id="32" dur="500" fill="hold"/>
                                        <p:tgtEl>
                                          <p:spTgt spid="12"/>
                                        </p:tgtEl>
                                        <p:attrNameLst>
                                          <p:attrName>fill.type</p:attrName>
                                        </p:attrNameLst>
                                      </p:cBhvr>
                                      <p:to>
                                        <p:strVal val="solid"/>
                                      </p:to>
                                    </p:set>
                                  </p:childTnLst>
                                </p:cTn>
                              </p:par>
                              <p:par>
                                <p:cTn id="33" presetID="22" presetClass="entr" presetSubtype="1"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up)">
                                      <p:cBhvr>
                                        <p:cTn id="35" dur="500"/>
                                        <p:tgtEl>
                                          <p:spTgt spid="13"/>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5" presetClass="emph" presetSubtype="0" fill="hold" grpId="1" nodeType="clickEffect">
                                  <p:stCondLst>
                                    <p:cond delay="0"/>
                                  </p:stCondLst>
                                  <p:childTnLst>
                                    <p:animClr clrSpc="hsl" dir="cw">
                                      <p:cBhvr override="childStyle">
                                        <p:cTn id="43" dur="500" fill="hold"/>
                                        <p:tgtEl>
                                          <p:spTgt spid="14"/>
                                        </p:tgtEl>
                                        <p:attrNameLst>
                                          <p:attrName>style.color</p:attrName>
                                        </p:attrNameLst>
                                      </p:cBhvr>
                                      <p:by>
                                        <p:hsl h="0" s="-70588" l="0"/>
                                      </p:by>
                                    </p:animClr>
                                    <p:animClr clrSpc="hsl" dir="cw">
                                      <p:cBhvr>
                                        <p:cTn id="44" dur="500" fill="hold"/>
                                        <p:tgtEl>
                                          <p:spTgt spid="14"/>
                                        </p:tgtEl>
                                        <p:attrNameLst>
                                          <p:attrName>fillcolor</p:attrName>
                                        </p:attrNameLst>
                                      </p:cBhvr>
                                      <p:by>
                                        <p:hsl h="0" s="-70588" l="0"/>
                                      </p:by>
                                    </p:animClr>
                                    <p:animClr clrSpc="hsl" dir="cw">
                                      <p:cBhvr>
                                        <p:cTn id="45" dur="500" fill="hold"/>
                                        <p:tgtEl>
                                          <p:spTgt spid="14"/>
                                        </p:tgtEl>
                                        <p:attrNameLst>
                                          <p:attrName>stroke.color</p:attrName>
                                        </p:attrNameLst>
                                      </p:cBhvr>
                                      <p:by>
                                        <p:hsl h="0" s="-70588" l="0"/>
                                      </p:by>
                                    </p:animClr>
                                    <p:set>
                                      <p:cBhvr>
                                        <p:cTn id="46" dur="500" fill="hold"/>
                                        <p:tgtEl>
                                          <p:spTgt spid="14"/>
                                        </p:tgtEl>
                                        <p:attrNameLst>
                                          <p:attrName>fill.type</p:attrName>
                                        </p:attrNameLst>
                                      </p:cBhvr>
                                      <p:to>
                                        <p:strVal val="solid"/>
                                      </p:to>
                                    </p:set>
                                  </p:childTnLst>
                                </p:cTn>
                              </p:par>
                              <p:par>
                                <p:cTn id="47" presetID="22" presetClass="entr" presetSubtype="1"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up)">
                                      <p:cBhvr>
                                        <p:cTn id="49" dur="500"/>
                                        <p:tgtEl>
                                          <p:spTgt spid="15"/>
                                        </p:tgtEl>
                                      </p:cBhvr>
                                    </p:animEffect>
                                  </p:childTnLst>
                                </p:cTn>
                              </p:par>
                            </p:childTnLst>
                          </p:cTn>
                        </p:par>
                        <p:par>
                          <p:cTn id="50" fill="hold" nodeType="afterGroup">
                            <p:stCondLst>
                              <p:cond delay="500"/>
                            </p:stCondLst>
                            <p:childTnLst>
                              <p:par>
                                <p:cTn id="51" presetID="22" presetClass="entr" presetSubtype="1"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up)">
                                      <p:cBhvr>
                                        <p:cTn id="53" dur="500"/>
                                        <p:tgtEl>
                                          <p:spTgt spid="16"/>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5" presetClass="emph" presetSubtype="0" fill="hold" grpId="1" nodeType="clickEffect">
                                  <p:stCondLst>
                                    <p:cond delay="0"/>
                                  </p:stCondLst>
                                  <p:childTnLst>
                                    <p:animClr clrSpc="hsl" dir="cw">
                                      <p:cBhvr override="childStyle">
                                        <p:cTn id="57" dur="500" fill="hold"/>
                                        <p:tgtEl>
                                          <p:spTgt spid="16"/>
                                        </p:tgtEl>
                                        <p:attrNameLst>
                                          <p:attrName>style.color</p:attrName>
                                        </p:attrNameLst>
                                      </p:cBhvr>
                                      <p:by>
                                        <p:hsl h="0" s="-70588" l="0"/>
                                      </p:by>
                                    </p:animClr>
                                    <p:animClr clrSpc="hsl" dir="cw">
                                      <p:cBhvr>
                                        <p:cTn id="58" dur="500" fill="hold"/>
                                        <p:tgtEl>
                                          <p:spTgt spid="16"/>
                                        </p:tgtEl>
                                        <p:attrNameLst>
                                          <p:attrName>fillcolor</p:attrName>
                                        </p:attrNameLst>
                                      </p:cBhvr>
                                      <p:by>
                                        <p:hsl h="0" s="-70588" l="0"/>
                                      </p:by>
                                    </p:animClr>
                                    <p:animClr clrSpc="hsl" dir="cw">
                                      <p:cBhvr>
                                        <p:cTn id="59" dur="500" fill="hold"/>
                                        <p:tgtEl>
                                          <p:spTgt spid="16"/>
                                        </p:tgtEl>
                                        <p:attrNameLst>
                                          <p:attrName>stroke.color</p:attrName>
                                        </p:attrNameLst>
                                      </p:cBhvr>
                                      <p:by>
                                        <p:hsl h="0" s="-70588" l="0"/>
                                      </p:by>
                                    </p:animClr>
                                    <p:set>
                                      <p:cBhvr>
                                        <p:cTn id="60" dur="500" fill="hold"/>
                                        <p:tgtEl>
                                          <p:spTgt spid="16"/>
                                        </p:tgtEl>
                                        <p:attrNameLst>
                                          <p:attrName>fill.type</p:attrName>
                                        </p:attrNameLst>
                                      </p:cBhvr>
                                      <p:to>
                                        <p:strVal val="solid"/>
                                      </p:to>
                                    </p:set>
                                  </p:childTnLst>
                                </p:cTn>
                              </p:par>
                              <p:par>
                                <p:cTn id="61" presetID="22" presetClass="entr" presetSubtype="1"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up)">
                                      <p:cBhvr>
                                        <p:cTn id="63" dur="500"/>
                                        <p:tgtEl>
                                          <p:spTgt spid="20"/>
                                        </p:tgtEl>
                                      </p:cBhvr>
                                    </p:animEffect>
                                  </p:childTnLst>
                                </p:cTn>
                              </p:par>
                            </p:childTnLst>
                          </p:cTn>
                        </p:par>
                        <p:par>
                          <p:cTn id="64" fill="hold" nodeType="afterGroup">
                            <p:stCondLst>
                              <p:cond delay="500"/>
                            </p:stCondLst>
                            <p:childTnLst>
                              <p:par>
                                <p:cTn id="65" presetID="22" presetClass="entr" presetSubtype="2"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right)">
                                      <p:cBhvr>
                                        <p:cTn id="6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2" grpId="1" animBg="1"/>
      <p:bldP spid="13" grpId="0" animBg="1"/>
      <p:bldP spid="14" grpId="0" animBg="1"/>
      <p:bldP spid="14" grpId="1" animBg="1"/>
      <p:bldP spid="15" grpId="0" animBg="1"/>
      <p:bldP spid="16" grpId="0" animBg="1"/>
      <p:bldP spid="16" grpId="1" animBg="1"/>
      <p:bldP spid="17" grpId="0" animBg="1"/>
      <p:bldP spid="18" grpId="0" animBg="1"/>
      <p:bldP spid="18" grpId="1" animBg="1"/>
      <p:bldP spid="20" grpId="0" animBg="1"/>
      <p:bldP spid="21"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76200"/>
            <a:ext cx="8229600" cy="1398587"/>
          </a:xfrm>
        </p:spPr>
        <p:txBody>
          <a:bodyPr>
            <a:normAutofit fontScale="90000"/>
          </a:bodyPr>
          <a:lstStyle/>
          <a:p>
            <a:r>
              <a:rPr lang="en-US" dirty="0"/>
              <a:t>Allowance Policies—Off List Prices</a:t>
            </a:r>
          </a:p>
        </p:txBody>
      </p:sp>
      <p:sp>
        <p:nvSpPr>
          <p:cNvPr id="22" name="AutoShape 3">
            <a:hlinkHover r:id="" action="ppaction://macro?name=changecolor"/>
          </p:cNvPr>
          <p:cNvSpPr>
            <a:spLocks noChangeArrowheads="1"/>
          </p:cNvSpPr>
          <p:nvPr/>
        </p:nvSpPr>
        <p:spPr bwMode="auto">
          <a:xfrm>
            <a:off x="5575300" y="4800600"/>
            <a:ext cx="2340826" cy="1295400"/>
          </a:xfrm>
          <a:prstGeom prst="roundRect">
            <a:avLst>
              <a:gd name="adj" fmla="val 16667"/>
            </a:avLst>
          </a:prstGeom>
          <a:ln/>
          <a:extLst/>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800" b="1" dirty="0">
                <a:latin typeface="Arial" pitchFamily="34" charset="0"/>
                <a:cs typeface="Arial" pitchFamily="34" charset="0"/>
              </a:rPr>
              <a:t>Push Money</a:t>
            </a:r>
          </a:p>
        </p:txBody>
      </p:sp>
      <p:sp>
        <p:nvSpPr>
          <p:cNvPr id="23" name="Line 4"/>
          <p:cNvSpPr>
            <a:spLocks noChangeShapeType="1"/>
          </p:cNvSpPr>
          <p:nvPr/>
        </p:nvSpPr>
        <p:spPr bwMode="auto">
          <a:xfrm rot="10800000">
            <a:off x="5270500" y="4686300"/>
            <a:ext cx="3302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24" name="AutoShape 6">
            <a:hlinkHover r:id="" action="ppaction://macro?name=changecolor"/>
          </p:cNvPr>
          <p:cNvSpPr>
            <a:spLocks noChangeArrowheads="1"/>
          </p:cNvSpPr>
          <p:nvPr/>
        </p:nvSpPr>
        <p:spPr bwMode="auto">
          <a:xfrm>
            <a:off x="5575300" y="1524000"/>
            <a:ext cx="2340826" cy="1295400"/>
          </a:xfrm>
          <a:prstGeom prst="roundRect">
            <a:avLst>
              <a:gd name="adj" fmla="val 16667"/>
            </a:avLst>
          </a:prstGeom>
          <a:ln/>
          <a:extLst/>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800" b="1" dirty="0">
                <a:latin typeface="Arial" pitchFamily="34" charset="0"/>
                <a:cs typeface="Arial" pitchFamily="34" charset="0"/>
              </a:rPr>
              <a:t>Stocking</a:t>
            </a:r>
          </a:p>
        </p:txBody>
      </p:sp>
      <p:sp>
        <p:nvSpPr>
          <p:cNvPr id="25" name="Line 7"/>
          <p:cNvSpPr>
            <a:spLocks noChangeShapeType="1"/>
          </p:cNvSpPr>
          <p:nvPr/>
        </p:nvSpPr>
        <p:spPr bwMode="auto">
          <a:xfrm rot="6300000">
            <a:off x="5372100" y="2819400"/>
            <a:ext cx="3302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26" name="Line 9"/>
          <p:cNvSpPr>
            <a:spLocks noChangeShapeType="1"/>
          </p:cNvSpPr>
          <p:nvPr/>
        </p:nvSpPr>
        <p:spPr bwMode="auto">
          <a:xfrm>
            <a:off x="2743200" y="2819400"/>
            <a:ext cx="3302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27" name="AutoShape 10">
            <a:hlinkHover r:id="" action="ppaction://macro?name=changecolor"/>
          </p:cNvPr>
          <p:cNvSpPr>
            <a:spLocks noChangeArrowheads="1"/>
          </p:cNvSpPr>
          <p:nvPr/>
        </p:nvSpPr>
        <p:spPr bwMode="auto">
          <a:xfrm>
            <a:off x="517410" y="1524000"/>
            <a:ext cx="2378189" cy="1295400"/>
          </a:xfrm>
          <a:prstGeom prst="roundRect">
            <a:avLst>
              <a:gd name="adj" fmla="val 16667"/>
            </a:avLst>
          </a:prstGeom>
          <a:ln/>
          <a:extLst/>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800" b="1" dirty="0">
                <a:latin typeface="Arial" pitchFamily="34" charset="0"/>
                <a:cs typeface="Arial" pitchFamily="34" charset="0"/>
              </a:rPr>
              <a:t>Advertising</a:t>
            </a:r>
          </a:p>
        </p:txBody>
      </p:sp>
      <p:sp>
        <p:nvSpPr>
          <p:cNvPr id="28" name="Oval 14"/>
          <p:cNvSpPr>
            <a:spLocks noChangeArrowheads="1"/>
          </p:cNvSpPr>
          <p:nvPr/>
        </p:nvSpPr>
        <p:spPr bwMode="auto">
          <a:xfrm>
            <a:off x="2832100" y="2438400"/>
            <a:ext cx="2773363" cy="2671763"/>
          </a:xfrm>
          <a:prstGeom prst="ellipse">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pPr>
              <a:defRPr/>
            </a:pPr>
            <a:r>
              <a:rPr lang="en-US" sz="2800" b="1" dirty="0">
                <a:latin typeface="Arial" pitchFamily="34" charset="0"/>
                <a:cs typeface="Arial" pitchFamily="34" charset="0"/>
              </a:rPr>
              <a:t>Common</a:t>
            </a:r>
            <a:br>
              <a:rPr lang="en-US" sz="2800" b="1" dirty="0">
                <a:latin typeface="Arial" pitchFamily="34" charset="0"/>
                <a:cs typeface="Arial" pitchFamily="34" charset="0"/>
              </a:rPr>
            </a:br>
            <a:r>
              <a:rPr lang="en-US" sz="2800" b="1" dirty="0">
                <a:latin typeface="Arial" pitchFamily="34" charset="0"/>
                <a:cs typeface="Arial" pitchFamily="34" charset="0"/>
              </a:rPr>
              <a:t>Types of</a:t>
            </a:r>
            <a:br>
              <a:rPr lang="en-US" sz="2800" b="1" dirty="0">
                <a:latin typeface="Arial" pitchFamily="34" charset="0"/>
                <a:cs typeface="Arial" pitchFamily="34" charset="0"/>
              </a:rPr>
            </a:br>
            <a:r>
              <a:rPr lang="en-US" sz="2800" b="1" dirty="0">
                <a:latin typeface="Arial" pitchFamily="34" charset="0"/>
                <a:cs typeface="Arial" pitchFamily="34" charset="0"/>
              </a:rPr>
              <a:t>Allowances</a:t>
            </a:r>
          </a:p>
        </p:txBody>
      </p:sp>
      <p:sp>
        <p:nvSpPr>
          <p:cNvPr id="29" name="AutoShape 16">
            <a:hlinkHover r:id="" action="ppaction://macro?name=changecolor"/>
          </p:cNvPr>
          <p:cNvSpPr>
            <a:spLocks noChangeArrowheads="1"/>
          </p:cNvSpPr>
          <p:nvPr/>
        </p:nvSpPr>
        <p:spPr bwMode="auto">
          <a:xfrm>
            <a:off x="517410" y="4800600"/>
            <a:ext cx="2378189" cy="1295400"/>
          </a:xfrm>
          <a:prstGeom prst="roundRect">
            <a:avLst>
              <a:gd name="adj" fmla="val 16667"/>
            </a:avLst>
          </a:prstGeom>
          <a:ln/>
          <a:extLst/>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800" b="1" dirty="0">
                <a:latin typeface="Arial" pitchFamily="34" charset="0"/>
                <a:cs typeface="Arial" pitchFamily="34" charset="0"/>
              </a:rPr>
              <a:t>Trade-Ins</a:t>
            </a:r>
          </a:p>
        </p:txBody>
      </p:sp>
      <p:sp>
        <p:nvSpPr>
          <p:cNvPr id="30" name="Line 17"/>
          <p:cNvSpPr>
            <a:spLocks noChangeShapeType="1"/>
          </p:cNvSpPr>
          <p:nvPr/>
        </p:nvSpPr>
        <p:spPr bwMode="auto">
          <a:xfrm rot="7200000">
            <a:off x="2889250" y="4730750"/>
            <a:ext cx="330200" cy="152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Tree>
    <p:custDataLst>
      <p:tags r:id="rId1"/>
    </p:custDataLst>
    <p:extLst>
      <p:ext uri="{BB962C8B-B14F-4D97-AF65-F5344CB8AC3E}">
        <p14:creationId xmlns:p14="http://schemas.microsoft.com/office/powerpoint/2010/main" val="206978825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down)">
                                      <p:cBhvr>
                                        <p:cTn id="11" dur="500"/>
                                        <p:tgtEl>
                                          <p:spTgt spid="2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27"/>
                                        </p:tgtEl>
                                        <p:attrNameLst>
                                          <p:attrName>style.color</p:attrName>
                                        </p:attrNameLst>
                                      </p:cBhvr>
                                      <p:by>
                                        <p:hsl h="0" s="-70588" l="0"/>
                                      </p:by>
                                    </p:animClr>
                                    <p:animClr clrSpc="hsl" dir="cw">
                                      <p:cBhvr>
                                        <p:cTn id="16" dur="500" fill="hold"/>
                                        <p:tgtEl>
                                          <p:spTgt spid="27"/>
                                        </p:tgtEl>
                                        <p:attrNameLst>
                                          <p:attrName>fillcolor</p:attrName>
                                        </p:attrNameLst>
                                      </p:cBhvr>
                                      <p:by>
                                        <p:hsl h="0" s="-70588" l="0"/>
                                      </p:by>
                                    </p:animClr>
                                    <p:animClr clrSpc="hsl" dir="cw">
                                      <p:cBhvr>
                                        <p:cTn id="17" dur="500" fill="hold"/>
                                        <p:tgtEl>
                                          <p:spTgt spid="27"/>
                                        </p:tgtEl>
                                        <p:attrNameLst>
                                          <p:attrName>stroke.color</p:attrName>
                                        </p:attrNameLst>
                                      </p:cBhvr>
                                      <p:by>
                                        <p:hsl h="0" s="-70588" l="0"/>
                                      </p:by>
                                    </p:animClr>
                                    <p:set>
                                      <p:cBhvr>
                                        <p:cTn id="18" dur="500" fill="hold"/>
                                        <p:tgtEl>
                                          <p:spTgt spid="27"/>
                                        </p:tgtEl>
                                        <p:attrNameLst>
                                          <p:attrName>fill.type</p:attrName>
                                        </p:attrNameLst>
                                      </p:cBhvr>
                                      <p:to>
                                        <p:strVal val="solid"/>
                                      </p:to>
                                    </p:set>
                                  </p:childTnLst>
                                </p:cTn>
                              </p:par>
                            </p:childTnLst>
                          </p:cTn>
                        </p:par>
                        <p:par>
                          <p:cTn id="19" fill="hold" nodeType="afterGroup">
                            <p:stCondLst>
                              <p:cond delay="500"/>
                            </p:stCondLst>
                            <p:childTnLst>
                              <p:par>
                                <p:cTn id="20" presetID="22" presetClass="entr" presetSubtype="4"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down)">
                                      <p:cBhvr>
                                        <p:cTn id="22" dur="500"/>
                                        <p:tgtEl>
                                          <p:spTgt spid="25"/>
                                        </p:tgtEl>
                                      </p:cBhvr>
                                    </p:animEffect>
                                  </p:childTnLst>
                                </p:cTn>
                              </p:par>
                            </p:childTnLst>
                          </p:cTn>
                        </p:par>
                        <p:par>
                          <p:cTn id="23" fill="hold" nodeType="afterGroup">
                            <p:stCondLst>
                              <p:cond delay="1000"/>
                            </p:stCondLst>
                            <p:childTnLst>
                              <p:par>
                                <p:cTn id="24" presetID="22" presetClass="entr" presetSubtype="4"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down)">
                                      <p:cBhvr>
                                        <p:cTn id="26" dur="500"/>
                                        <p:tgtEl>
                                          <p:spTgt spid="24"/>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5" presetClass="emph" presetSubtype="0" fill="hold" grpId="1" nodeType="clickEffect">
                                  <p:stCondLst>
                                    <p:cond delay="0"/>
                                  </p:stCondLst>
                                  <p:childTnLst>
                                    <p:animClr clrSpc="hsl" dir="cw">
                                      <p:cBhvr override="childStyle">
                                        <p:cTn id="30" dur="500" fill="hold"/>
                                        <p:tgtEl>
                                          <p:spTgt spid="24"/>
                                        </p:tgtEl>
                                        <p:attrNameLst>
                                          <p:attrName>style.color</p:attrName>
                                        </p:attrNameLst>
                                      </p:cBhvr>
                                      <p:by>
                                        <p:hsl h="0" s="-70588" l="0"/>
                                      </p:by>
                                    </p:animClr>
                                    <p:animClr clrSpc="hsl" dir="cw">
                                      <p:cBhvr>
                                        <p:cTn id="31" dur="500" fill="hold"/>
                                        <p:tgtEl>
                                          <p:spTgt spid="24"/>
                                        </p:tgtEl>
                                        <p:attrNameLst>
                                          <p:attrName>fillcolor</p:attrName>
                                        </p:attrNameLst>
                                      </p:cBhvr>
                                      <p:by>
                                        <p:hsl h="0" s="-70588" l="0"/>
                                      </p:by>
                                    </p:animClr>
                                    <p:animClr clrSpc="hsl" dir="cw">
                                      <p:cBhvr>
                                        <p:cTn id="32" dur="500" fill="hold"/>
                                        <p:tgtEl>
                                          <p:spTgt spid="24"/>
                                        </p:tgtEl>
                                        <p:attrNameLst>
                                          <p:attrName>stroke.color</p:attrName>
                                        </p:attrNameLst>
                                      </p:cBhvr>
                                      <p:by>
                                        <p:hsl h="0" s="-70588" l="0"/>
                                      </p:by>
                                    </p:animClr>
                                    <p:set>
                                      <p:cBhvr>
                                        <p:cTn id="33" dur="500" fill="hold"/>
                                        <p:tgtEl>
                                          <p:spTgt spid="24"/>
                                        </p:tgtEl>
                                        <p:attrNameLst>
                                          <p:attrName>fill.type</p:attrName>
                                        </p:attrNameLst>
                                      </p:cBhvr>
                                      <p:to>
                                        <p:strVal val="solid"/>
                                      </p:to>
                                    </p:set>
                                  </p:childTnLst>
                                </p:cTn>
                              </p:par>
                            </p:childTnLst>
                          </p:cTn>
                        </p:par>
                        <p:par>
                          <p:cTn id="34" fill="hold" nodeType="afterGroup">
                            <p:stCondLst>
                              <p:cond delay="500"/>
                            </p:stCondLst>
                            <p:childTnLst>
                              <p:par>
                                <p:cTn id="35" presetID="22" presetClass="entr" presetSubtype="1"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up)">
                                      <p:cBhvr>
                                        <p:cTn id="37" dur="500"/>
                                        <p:tgtEl>
                                          <p:spTgt spid="23"/>
                                        </p:tgtEl>
                                      </p:cBhvr>
                                    </p:animEffect>
                                  </p:childTnLst>
                                </p:cTn>
                              </p:par>
                            </p:childTnLst>
                          </p:cTn>
                        </p:par>
                        <p:par>
                          <p:cTn id="38" fill="hold" nodeType="afterGroup">
                            <p:stCondLst>
                              <p:cond delay="1000"/>
                            </p:stCondLst>
                            <p:childTnLst>
                              <p:par>
                                <p:cTn id="39" presetID="22" presetClass="entr" presetSubtype="1"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up)">
                                      <p:cBhvr>
                                        <p:cTn id="41" dur="500"/>
                                        <p:tgtEl>
                                          <p:spTgt spid="22"/>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5" presetClass="emph" presetSubtype="0" fill="hold" grpId="1" nodeType="clickEffect">
                                  <p:stCondLst>
                                    <p:cond delay="0"/>
                                  </p:stCondLst>
                                  <p:childTnLst>
                                    <p:animClr clrSpc="hsl" dir="cw">
                                      <p:cBhvr override="childStyle">
                                        <p:cTn id="45" dur="500" fill="hold"/>
                                        <p:tgtEl>
                                          <p:spTgt spid="22"/>
                                        </p:tgtEl>
                                        <p:attrNameLst>
                                          <p:attrName>style.color</p:attrName>
                                        </p:attrNameLst>
                                      </p:cBhvr>
                                      <p:by>
                                        <p:hsl h="0" s="-70588" l="0"/>
                                      </p:by>
                                    </p:animClr>
                                    <p:animClr clrSpc="hsl" dir="cw">
                                      <p:cBhvr>
                                        <p:cTn id="46" dur="500" fill="hold"/>
                                        <p:tgtEl>
                                          <p:spTgt spid="22"/>
                                        </p:tgtEl>
                                        <p:attrNameLst>
                                          <p:attrName>fillcolor</p:attrName>
                                        </p:attrNameLst>
                                      </p:cBhvr>
                                      <p:by>
                                        <p:hsl h="0" s="-70588" l="0"/>
                                      </p:by>
                                    </p:animClr>
                                    <p:animClr clrSpc="hsl" dir="cw">
                                      <p:cBhvr>
                                        <p:cTn id="47" dur="500" fill="hold"/>
                                        <p:tgtEl>
                                          <p:spTgt spid="22"/>
                                        </p:tgtEl>
                                        <p:attrNameLst>
                                          <p:attrName>stroke.color</p:attrName>
                                        </p:attrNameLst>
                                      </p:cBhvr>
                                      <p:by>
                                        <p:hsl h="0" s="-70588" l="0"/>
                                      </p:by>
                                    </p:animClr>
                                    <p:set>
                                      <p:cBhvr>
                                        <p:cTn id="48" dur="500" fill="hold"/>
                                        <p:tgtEl>
                                          <p:spTgt spid="22"/>
                                        </p:tgtEl>
                                        <p:attrNameLst>
                                          <p:attrName>fill.type</p:attrName>
                                        </p:attrNameLst>
                                      </p:cBhvr>
                                      <p:to>
                                        <p:strVal val="solid"/>
                                      </p:to>
                                    </p:set>
                                  </p:childTnLst>
                                </p:cTn>
                              </p:par>
                            </p:childTnLst>
                          </p:cTn>
                        </p:par>
                        <p:par>
                          <p:cTn id="49" fill="hold" nodeType="afterGroup">
                            <p:stCondLst>
                              <p:cond delay="500"/>
                            </p:stCondLst>
                            <p:childTnLst>
                              <p:par>
                                <p:cTn id="50" presetID="22" presetClass="entr" presetSubtype="1"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wipe(up)">
                                      <p:cBhvr>
                                        <p:cTn id="52" dur="500"/>
                                        <p:tgtEl>
                                          <p:spTgt spid="30"/>
                                        </p:tgtEl>
                                      </p:cBhvr>
                                    </p:animEffect>
                                  </p:childTnLst>
                                </p:cTn>
                              </p:par>
                            </p:childTnLst>
                          </p:cTn>
                        </p:par>
                        <p:par>
                          <p:cTn id="53" fill="hold" nodeType="afterGroup">
                            <p:stCondLst>
                              <p:cond delay="1000"/>
                            </p:stCondLst>
                            <p:childTnLst>
                              <p:par>
                                <p:cTn id="54" presetID="22" presetClass="entr" presetSubtype="1" fill="hold" grpId="0" nodeType="after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wipe(up)">
                                      <p:cBhvr>
                                        <p:cTn id="5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P spid="23" grpId="0" animBg="1"/>
      <p:bldP spid="24" grpId="0" animBg="1"/>
      <p:bldP spid="24" grpId="1" animBg="1"/>
      <p:bldP spid="25" grpId="0" animBg="1"/>
      <p:bldP spid="26" grpId="0" animBg="1"/>
      <p:bldP spid="27" grpId="0" animBg="1"/>
      <p:bldP spid="27" grpId="1" animBg="1"/>
      <p:bldP spid="29" grpId="0" animBg="1"/>
      <p:bldP spid="3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dirty="0"/>
              <a:t>Checking Your Knowledge</a:t>
            </a:r>
          </a:p>
        </p:txBody>
      </p:sp>
      <p:sp>
        <p:nvSpPr>
          <p:cNvPr id="40963" name="Rectangle 3"/>
          <p:cNvSpPr>
            <a:spLocks noGrp="1" noChangeArrowheads="1"/>
          </p:cNvSpPr>
          <p:nvPr>
            <p:ph idx="1"/>
          </p:nvPr>
        </p:nvSpPr>
        <p:spPr bwMode="auto">
          <a:prstGeom prst="rect">
            <a:avLst/>
          </a:prstGeom>
          <a:ln>
            <a:miter lim="800000"/>
            <a:headEnd/>
            <a:tailEnd/>
          </a:ln>
        </p:spPr>
        <p:txBody>
          <a:bodyPr>
            <a:normAutofit lnSpcReduction="10000"/>
          </a:bodyPr>
          <a:lstStyle/>
          <a:p>
            <a:pPr marL="0" indent="0">
              <a:buClr>
                <a:schemeClr val="tx1"/>
              </a:buClr>
              <a:buFontTx/>
              <a:buNone/>
              <a:tabLst>
                <a:tab pos="0" algn="l"/>
              </a:tabLst>
              <a:defRPr/>
            </a:pPr>
            <a:r>
              <a:rPr lang="en-US" sz="2400" dirty="0"/>
              <a:t>A construction company is considering purchasing a new crane from a distributor of such equipment. The distributor offers to provide the construction company with a few thousand dollars worth of credit on an old crane that the company would like to replace. This credit offered by the distributor is a:</a:t>
            </a:r>
          </a:p>
          <a:p>
            <a:pPr marL="457200" indent="-457200">
              <a:buClrTx/>
              <a:buFont typeface="+mj-lt"/>
              <a:buAutoNum type="alphaUcPeriod"/>
              <a:defRPr/>
            </a:pPr>
            <a:endParaRPr lang="en-US" sz="2400" dirty="0"/>
          </a:p>
          <a:p>
            <a:pPr marL="457200" indent="-457200">
              <a:buClrTx/>
              <a:buSzPct val="100000"/>
              <a:buFont typeface="+mj-lt"/>
              <a:buAutoNum type="alphaUcPeriod"/>
              <a:defRPr/>
            </a:pPr>
            <a:r>
              <a:rPr lang="en-US" sz="2400" dirty="0"/>
              <a:t>  trade-in allowance.</a:t>
            </a:r>
            <a:endParaRPr lang="en-US" sz="2400" dirty="0">
              <a:solidFill>
                <a:srgbClr val="0000FF"/>
              </a:solidFill>
            </a:endParaRPr>
          </a:p>
          <a:p>
            <a:pPr marL="457200" indent="-457200">
              <a:buClrTx/>
              <a:buSzPct val="100000"/>
              <a:buFont typeface="+mj-lt"/>
              <a:buAutoNum type="alphaUcPeriod"/>
              <a:defRPr/>
            </a:pPr>
            <a:r>
              <a:rPr lang="en-US" sz="2400" dirty="0"/>
              <a:t>  sale price.</a:t>
            </a:r>
            <a:endParaRPr lang="en-US" sz="2400" dirty="0">
              <a:solidFill>
                <a:srgbClr val="0000FF"/>
              </a:solidFill>
            </a:endParaRPr>
          </a:p>
          <a:p>
            <a:pPr marL="457200" indent="-457200">
              <a:buClrTx/>
              <a:buSzPct val="100000"/>
              <a:buFont typeface="+mj-lt"/>
              <a:buAutoNum type="alphaUcPeriod"/>
              <a:defRPr/>
            </a:pPr>
            <a:r>
              <a:rPr lang="en-US" sz="2400" dirty="0"/>
              <a:t>  seasonal discount.</a:t>
            </a:r>
          </a:p>
          <a:p>
            <a:pPr marL="457200" indent="-457200">
              <a:buClrTx/>
              <a:buSzPct val="100000"/>
              <a:buFont typeface="+mj-lt"/>
              <a:buAutoNum type="alphaUcPeriod"/>
              <a:defRPr/>
            </a:pPr>
            <a:r>
              <a:rPr lang="en-US" sz="2400" dirty="0"/>
              <a:t>  trade discount.</a:t>
            </a:r>
          </a:p>
          <a:p>
            <a:pPr marL="457200" indent="-457200">
              <a:buClrTx/>
              <a:buSzPct val="100000"/>
              <a:buFont typeface="+mj-lt"/>
              <a:buAutoNum type="alphaUcPeriod"/>
              <a:defRPr/>
            </a:pPr>
            <a:r>
              <a:rPr lang="en-US" sz="2400" dirty="0"/>
              <a:t>  cash discount.</a:t>
            </a:r>
          </a:p>
          <a:p>
            <a:pPr marL="457200" indent="-457200" eaLnBrk="1" hangingPunct="1">
              <a:lnSpc>
                <a:spcPct val="90000"/>
              </a:lnSpc>
              <a:spcBef>
                <a:spcPct val="0"/>
              </a:spcBef>
              <a:buClrTx/>
              <a:buFont typeface="+mj-lt"/>
              <a:buAutoNum type="alphaUcPeriod"/>
              <a:defRPr/>
            </a:pPr>
            <a:endParaRPr lang="en-US" sz="2400" dirty="0"/>
          </a:p>
        </p:txBody>
      </p:sp>
    </p:spTree>
    <p:custDataLst>
      <p:tags r:id="rId1"/>
    </p:custDataLst>
    <p:extLst>
      <p:ext uri="{BB962C8B-B14F-4D97-AF65-F5344CB8AC3E}">
        <p14:creationId xmlns:p14="http://schemas.microsoft.com/office/powerpoint/2010/main" val="1102850748"/>
      </p:ext>
    </p:extLst>
  </p:cSld>
  <p:clrMapOvr>
    <a:masterClrMapping/>
  </p:clrMapOvr>
  <p:transition>
    <p:pull dir="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Some Customers Get Something Extra</a:t>
            </a:r>
            <a:br>
              <a:rPr lang="en-IN" dirty="0"/>
            </a:br>
            <a:endParaRPr lang="en-US" dirty="0"/>
          </a:p>
        </p:txBody>
      </p:sp>
      <p:pic>
        <p:nvPicPr>
          <p:cNvPr id="4" name="Picture 3"/>
          <p:cNvPicPr>
            <a:picLocks noChangeAspect="1"/>
          </p:cNvPicPr>
          <p:nvPr/>
        </p:nvPicPr>
        <p:blipFill rotWithShape="1">
          <a:blip r:embed="rId4"/>
          <a:srcRect t="3151" r="8888" b="50489"/>
          <a:stretch/>
        </p:blipFill>
        <p:spPr>
          <a:xfrm>
            <a:off x="1219200" y="1583753"/>
            <a:ext cx="7076040" cy="4659832"/>
          </a:xfrm>
          <a:prstGeom prst="rect">
            <a:avLst/>
          </a:prstGeom>
        </p:spPr>
      </p:pic>
      <p:sp>
        <p:nvSpPr>
          <p:cNvPr id="3" name="TextBox 2"/>
          <p:cNvSpPr txBox="1"/>
          <p:nvPr/>
        </p:nvSpPr>
        <p:spPr>
          <a:xfrm>
            <a:off x="6834857" y="6246168"/>
            <a:ext cx="1600200" cy="230832"/>
          </a:xfrm>
          <a:prstGeom prst="rect">
            <a:avLst/>
          </a:prstGeom>
          <a:noFill/>
        </p:spPr>
        <p:txBody>
          <a:bodyPr wrap="square" rtlCol="0">
            <a:spAutoFit/>
          </a:bodyPr>
          <a:lstStyle/>
          <a:p>
            <a:r>
              <a:rPr lang="en-US" sz="900" i="1" dirty="0"/>
              <a:t>Source: Ben &amp; Jerry’s</a:t>
            </a:r>
            <a:endParaRPr lang="en-US" sz="900" dirty="0"/>
          </a:p>
        </p:txBody>
      </p:sp>
    </p:spTree>
    <p:custDataLst>
      <p:tags r:id="rId1"/>
    </p:custDataLst>
    <p:extLst>
      <p:ext uri="{BB962C8B-B14F-4D97-AF65-F5344CB8AC3E}">
        <p14:creationId xmlns:p14="http://schemas.microsoft.com/office/powerpoint/2010/main" val="94395696"/>
      </p:ext>
    </p:extLst>
  </p:cSld>
  <p:clrMapOvr>
    <a:masterClrMapping/>
  </p:clrMapOvr>
  <p:transition>
    <p:pull dir="ru"/>
  </p:transition>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Line 7"/>
          <p:cNvSpPr>
            <a:spLocks noChangeShapeType="1"/>
          </p:cNvSpPr>
          <p:nvPr/>
        </p:nvSpPr>
        <p:spPr bwMode="auto">
          <a:xfrm rot="6300000">
            <a:off x="5207001" y="2959100"/>
            <a:ext cx="3302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13" name="Line 17"/>
          <p:cNvSpPr>
            <a:spLocks noChangeShapeType="1"/>
          </p:cNvSpPr>
          <p:nvPr/>
        </p:nvSpPr>
        <p:spPr bwMode="auto">
          <a:xfrm rot="7200000">
            <a:off x="2857500" y="4813300"/>
            <a:ext cx="3302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5" name="Line 4"/>
          <p:cNvSpPr>
            <a:spLocks noChangeShapeType="1"/>
          </p:cNvSpPr>
          <p:nvPr/>
        </p:nvSpPr>
        <p:spPr bwMode="auto">
          <a:xfrm rot="10800000">
            <a:off x="5105401" y="4826000"/>
            <a:ext cx="3302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8" name="Line 9"/>
          <p:cNvSpPr>
            <a:spLocks noChangeShapeType="1"/>
          </p:cNvSpPr>
          <p:nvPr/>
        </p:nvSpPr>
        <p:spPr bwMode="auto">
          <a:xfrm>
            <a:off x="2743200" y="2959100"/>
            <a:ext cx="3302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38918" name="Rectangle 2"/>
          <p:cNvSpPr>
            <a:spLocks noGrp="1" noChangeArrowheads="1"/>
          </p:cNvSpPr>
          <p:nvPr>
            <p:ph type="title"/>
          </p:nvPr>
        </p:nvSpPr>
        <p:spPr>
          <a:xfrm>
            <a:off x="457200" y="76200"/>
            <a:ext cx="8229600" cy="1398587"/>
          </a:xfrm>
        </p:spPr>
        <p:txBody>
          <a:bodyPr>
            <a:normAutofit fontScale="90000"/>
          </a:bodyPr>
          <a:lstStyle/>
          <a:p>
            <a:r>
              <a:rPr lang="en-US" dirty="0"/>
              <a:t>List Price May Depend on Geographic Pricing Policies</a:t>
            </a:r>
          </a:p>
        </p:txBody>
      </p:sp>
      <p:sp>
        <p:nvSpPr>
          <p:cNvPr id="4" name="AutoShape 3">
            <a:hlinkHover r:id="" action="ppaction://macro?name=changecolor"/>
          </p:cNvPr>
          <p:cNvSpPr>
            <a:spLocks noChangeArrowheads="1"/>
          </p:cNvSpPr>
          <p:nvPr/>
        </p:nvSpPr>
        <p:spPr bwMode="auto">
          <a:xfrm>
            <a:off x="5410201" y="4940300"/>
            <a:ext cx="2743200" cy="1295400"/>
          </a:xfrm>
          <a:prstGeom prst="roundRect">
            <a:avLst>
              <a:gd name="adj" fmla="val 16667"/>
            </a:avLst>
          </a:prstGeom>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800" b="1" dirty="0">
                <a:latin typeface="Arial" pitchFamily="34" charset="0"/>
                <a:cs typeface="Arial" pitchFamily="34" charset="0"/>
              </a:rPr>
              <a:t>Uniform Delivered</a:t>
            </a:r>
          </a:p>
        </p:txBody>
      </p:sp>
      <p:sp>
        <p:nvSpPr>
          <p:cNvPr id="6" name="AutoShape 6">
            <a:hlinkHover r:id="" action="ppaction://macro?name=changecolor"/>
          </p:cNvPr>
          <p:cNvSpPr>
            <a:spLocks noChangeArrowheads="1"/>
          </p:cNvSpPr>
          <p:nvPr/>
        </p:nvSpPr>
        <p:spPr bwMode="auto">
          <a:xfrm>
            <a:off x="5410201" y="1663700"/>
            <a:ext cx="2743200" cy="1295400"/>
          </a:xfrm>
          <a:prstGeom prst="roundRect">
            <a:avLst>
              <a:gd name="adj" fmla="val 16667"/>
            </a:avLst>
          </a:prstGeom>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800" b="1" dirty="0">
                <a:latin typeface="Arial" pitchFamily="34" charset="0"/>
                <a:cs typeface="Arial" pitchFamily="34" charset="0"/>
              </a:rPr>
              <a:t>Zone</a:t>
            </a:r>
          </a:p>
        </p:txBody>
      </p:sp>
      <p:sp>
        <p:nvSpPr>
          <p:cNvPr id="9" name="AutoShape 10">
            <a:hlinkHover r:id="" action="ppaction://macro?name=changecolor"/>
          </p:cNvPr>
          <p:cNvSpPr>
            <a:spLocks noChangeArrowheads="1"/>
          </p:cNvSpPr>
          <p:nvPr/>
        </p:nvSpPr>
        <p:spPr bwMode="auto">
          <a:xfrm>
            <a:off x="152400" y="1663700"/>
            <a:ext cx="2743200" cy="1295400"/>
          </a:xfrm>
          <a:prstGeom prst="roundRect">
            <a:avLst>
              <a:gd name="adj" fmla="val 16667"/>
            </a:avLst>
          </a:prstGeom>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800" b="1" dirty="0">
                <a:latin typeface="Arial" pitchFamily="34" charset="0"/>
                <a:cs typeface="Arial" pitchFamily="34" charset="0"/>
              </a:rPr>
              <a:t>F.O.B.</a:t>
            </a:r>
          </a:p>
        </p:txBody>
      </p:sp>
      <p:sp>
        <p:nvSpPr>
          <p:cNvPr id="10" name="Oval 14"/>
          <p:cNvSpPr>
            <a:spLocks noChangeArrowheads="1"/>
          </p:cNvSpPr>
          <p:nvPr/>
        </p:nvSpPr>
        <p:spPr bwMode="auto">
          <a:xfrm>
            <a:off x="2832100" y="2578100"/>
            <a:ext cx="2773363" cy="2671763"/>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defRPr/>
            </a:pPr>
            <a:r>
              <a:rPr lang="en-US" sz="2800" b="1" dirty="0">
                <a:latin typeface="Arial" pitchFamily="34" charset="0"/>
                <a:cs typeface="Arial" pitchFamily="34" charset="0"/>
              </a:rPr>
              <a:t>Common</a:t>
            </a:r>
            <a:br>
              <a:rPr lang="en-US" sz="2800" b="1" dirty="0">
                <a:latin typeface="Arial" pitchFamily="34" charset="0"/>
                <a:cs typeface="Arial" pitchFamily="34" charset="0"/>
              </a:rPr>
            </a:br>
            <a:r>
              <a:rPr lang="en-US" sz="2800" b="1" dirty="0">
                <a:latin typeface="Arial" pitchFamily="34" charset="0"/>
                <a:cs typeface="Arial" pitchFamily="34" charset="0"/>
              </a:rPr>
              <a:t>Geographic</a:t>
            </a:r>
            <a:br>
              <a:rPr lang="en-US" sz="2800" b="1" dirty="0">
                <a:latin typeface="Arial" pitchFamily="34" charset="0"/>
                <a:cs typeface="Arial" pitchFamily="34" charset="0"/>
              </a:rPr>
            </a:br>
            <a:r>
              <a:rPr lang="en-US" sz="2800" b="1" dirty="0">
                <a:latin typeface="Arial" pitchFamily="34" charset="0"/>
                <a:cs typeface="Arial" pitchFamily="34" charset="0"/>
              </a:rPr>
              <a:t>Policies</a:t>
            </a:r>
          </a:p>
        </p:txBody>
      </p:sp>
      <p:sp>
        <p:nvSpPr>
          <p:cNvPr id="11" name="AutoShape 16">
            <a:hlinkHover r:id="" action="ppaction://macro?name=changecolor"/>
          </p:cNvPr>
          <p:cNvSpPr>
            <a:spLocks noChangeArrowheads="1"/>
          </p:cNvSpPr>
          <p:nvPr/>
        </p:nvSpPr>
        <p:spPr bwMode="auto">
          <a:xfrm>
            <a:off x="152400" y="4940300"/>
            <a:ext cx="2743200" cy="1295400"/>
          </a:xfrm>
          <a:prstGeom prst="roundRect">
            <a:avLst>
              <a:gd name="adj" fmla="val 16667"/>
            </a:avLst>
          </a:prstGeom>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800" b="1" dirty="0">
                <a:latin typeface="Arial" pitchFamily="34" charset="0"/>
                <a:cs typeface="Arial" pitchFamily="34" charset="0"/>
              </a:rPr>
              <a:t>Freight Absorption</a:t>
            </a:r>
          </a:p>
        </p:txBody>
      </p:sp>
    </p:spTree>
    <p:custDataLst>
      <p:tags r:id="rId1"/>
    </p:custDataLst>
    <p:extLst>
      <p:ext uri="{BB962C8B-B14F-4D97-AF65-F5344CB8AC3E}">
        <p14:creationId xmlns:p14="http://schemas.microsoft.com/office/powerpoint/2010/main" val="13330445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9"/>
                                        </p:tgtEl>
                                        <p:attrNameLst>
                                          <p:attrName>style.color</p:attrName>
                                        </p:attrNameLst>
                                      </p:cBhvr>
                                      <p:by>
                                        <p:hsl h="0" s="-70588" l="0"/>
                                      </p:by>
                                    </p:animClr>
                                    <p:animClr clrSpc="hsl" dir="cw">
                                      <p:cBhvr>
                                        <p:cTn id="16" dur="500" fill="hold"/>
                                        <p:tgtEl>
                                          <p:spTgt spid="9"/>
                                        </p:tgtEl>
                                        <p:attrNameLst>
                                          <p:attrName>fillcolor</p:attrName>
                                        </p:attrNameLst>
                                      </p:cBhvr>
                                      <p:by>
                                        <p:hsl h="0" s="-70588" l="0"/>
                                      </p:by>
                                    </p:animClr>
                                    <p:animClr clrSpc="hsl" dir="cw">
                                      <p:cBhvr>
                                        <p:cTn id="17" dur="500" fill="hold"/>
                                        <p:tgtEl>
                                          <p:spTgt spid="9"/>
                                        </p:tgtEl>
                                        <p:attrNameLst>
                                          <p:attrName>stroke.color</p:attrName>
                                        </p:attrNameLst>
                                      </p:cBhvr>
                                      <p:by>
                                        <p:hsl h="0" s="-70588" l="0"/>
                                      </p:by>
                                    </p:animClr>
                                    <p:set>
                                      <p:cBhvr>
                                        <p:cTn id="18" dur="500" fill="hold"/>
                                        <p:tgtEl>
                                          <p:spTgt spid="9"/>
                                        </p:tgtEl>
                                        <p:attrNameLst>
                                          <p:attrName>fill.type</p:attrName>
                                        </p:attrNameLst>
                                      </p:cBhvr>
                                      <p:to>
                                        <p:strVal val="solid"/>
                                      </p:to>
                                    </p:set>
                                  </p:childTnLst>
                                </p:cTn>
                              </p:par>
                            </p:childTnLst>
                          </p:cTn>
                        </p:par>
                        <p:par>
                          <p:cTn id="19" fill="hold" nodeType="afterGroup">
                            <p:stCondLst>
                              <p:cond delay="500"/>
                            </p:stCondLst>
                            <p:childTnLst>
                              <p:par>
                                <p:cTn id="20" presetID="22" presetClass="entr" presetSubtype="4"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par>
                          <p:cTn id="23" fill="hold" nodeType="afterGroup">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5" presetClass="emph" presetSubtype="0" fill="hold" grpId="1" nodeType="clickEffect">
                                  <p:stCondLst>
                                    <p:cond delay="0"/>
                                  </p:stCondLst>
                                  <p:childTnLst>
                                    <p:animClr clrSpc="hsl" dir="cw">
                                      <p:cBhvr override="childStyle">
                                        <p:cTn id="30" dur="500" fill="hold"/>
                                        <p:tgtEl>
                                          <p:spTgt spid="6"/>
                                        </p:tgtEl>
                                        <p:attrNameLst>
                                          <p:attrName>style.color</p:attrName>
                                        </p:attrNameLst>
                                      </p:cBhvr>
                                      <p:by>
                                        <p:hsl h="0" s="-70588" l="0"/>
                                      </p:by>
                                    </p:animClr>
                                    <p:animClr clrSpc="hsl" dir="cw">
                                      <p:cBhvr>
                                        <p:cTn id="31" dur="500" fill="hold"/>
                                        <p:tgtEl>
                                          <p:spTgt spid="6"/>
                                        </p:tgtEl>
                                        <p:attrNameLst>
                                          <p:attrName>fillcolor</p:attrName>
                                        </p:attrNameLst>
                                      </p:cBhvr>
                                      <p:by>
                                        <p:hsl h="0" s="-70588" l="0"/>
                                      </p:by>
                                    </p:animClr>
                                    <p:animClr clrSpc="hsl" dir="cw">
                                      <p:cBhvr>
                                        <p:cTn id="32" dur="500" fill="hold"/>
                                        <p:tgtEl>
                                          <p:spTgt spid="6"/>
                                        </p:tgtEl>
                                        <p:attrNameLst>
                                          <p:attrName>stroke.color</p:attrName>
                                        </p:attrNameLst>
                                      </p:cBhvr>
                                      <p:by>
                                        <p:hsl h="0" s="-70588" l="0"/>
                                      </p:by>
                                    </p:animClr>
                                    <p:set>
                                      <p:cBhvr>
                                        <p:cTn id="33" dur="500" fill="hold"/>
                                        <p:tgtEl>
                                          <p:spTgt spid="6"/>
                                        </p:tgtEl>
                                        <p:attrNameLst>
                                          <p:attrName>fill.type</p:attrName>
                                        </p:attrNameLst>
                                      </p:cBhvr>
                                      <p:to>
                                        <p:strVal val="solid"/>
                                      </p:to>
                                    </p:set>
                                  </p:childTnLst>
                                </p:cTn>
                              </p:par>
                            </p:childTnLst>
                          </p:cTn>
                        </p:par>
                        <p:par>
                          <p:cTn id="34" fill="hold" nodeType="afterGroup">
                            <p:stCondLst>
                              <p:cond delay="500"/>
                            </p:stCondLst>
                            <p:childTnLst>
                              <p:par>
                                <p:cTn id="35" presetID="22" presetClass="entr" presetSubtype="1"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up)">
                                      <p:cBhvr>
                                        <p:cTn id="37" dur="500"/>
                                        <p:tgtEl>
                                          <p:spTgt spid="5"/>
                                        </p:tgtEl>
                                      </p:cBhvr>
                                    </p:animEffect>
                                  </p:childTnLst>
                                </p:cTn>
                              </p:par>
                            </p:childTnLst>
                          </p:cTn>
                        </p:par>
                        <p:par>
                          <p:cTn id="38" fill="hold" nodeType="afterGroup">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left)">
                                      <p:cBhvr>
                                        <p:cTn id="41" dur="500"/>
                                        <p:tgtEl>
                                          <p:spTgt spid="4"/>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5" presetClass="emph" presetSubtype="0" fill="hold" grpId="1" nodeType="clickEffect">
                                  <p:stCondLst>
                                    <p:cond delay="0"/>
                                  </p:stCondLst>
                                  <p:childTnLst>
                                    <p:animClr clrSpc="hsl" dir="cw">
                                      <p:cBhvr override="childStyle">
                                        <p:cTn id="45" dur="500" fill="hold"/>
                                        <p:tgtEl>
                                          <p:spTgt spid="4"/>
                                        </p:tgtEl>
                                        <p:attrNameLst>
                                          <p:attrName>style.color</p:attrName>
                                        </p:attrNameLst>
                                      </p:cBhvr>
                                      <p:by>
                                        <p:hsl h="0" s="-70588" l="0"/>
                                      </p:by>
                                    </p:animClr>
                                    <p:animClr clrSpc="hsl" dir="cw">
                                      <p:cBhvr>
                                        <p:cTn id="46" dur="500" fill="hold"/>
                                        <p:tgtEl>
                                          <p:spTgt spid="4"/>
                                        </p:tgtEl>
                                        <p:attrNameLst>
                                          <p:attrName>fillcolor</p:attrName>
                                        </p:attrNameLst>
                                      </p:cBhvr>
                                      <p:by>
                                        <p:hsl h="0" s="-70588" l="0"/>
                                      </p:by>
                                    </p:animClr>
                                    <p:animClr clrSpc="hsl" dir="cw">
                                      <p:cBhvr>
                                        <p:cTn id="47" dur="500" fill="hold"/>
                                        <p:tgtEl>
                                          <p:spTgt spid="4"/>
                                        </p:tgtEl>
                                        <p:attrNameLst>
                                          <p:attrName>stroke.color</p:attrName>
                                        </p:attrNameLst>
                                      </p:cBhvr>
                                      <p:by>
                                        <p:hsl h="0" s="-70588" l="0"/>
                                      </p:by>
                                    </p:animClr>
                                    <p:set>
                                      <p:cBhvr>
                                        <p:cTn id="48" dur="500" fill="hold"/>
                                        <p:tgtEl>
                                          <p:spTgt spid="4"/>
                                        </p:tgtEl>
                                        <p:attrNameLst>
                                          <p:attrName>fill.type</p:attrName>
                                        </p:attrNameLst>
                                      </p:cBhvr>
                                      <p:to>
                                        <p:strVal val="solid"/>
                                      </p:to>
                                    </p:set>
                                  </p:childTnLst>
                                </p:cTn>
                              </p:par>
                            </p:childTnLst>
                          </p:cTn>
                        </p:par>
                        <p:par>
                          <p:cTn id="49" fill="hold" nodeType="afterGroup">
                            <p:stCondLst>
                              <p:cond delay="500"/>
                            </p:stCondLst>
                            <p:childTnLst>
                              <p:par>
                                <p:cTn id="50" presetID="22" presetClass="entr" presetSubtype="1"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up)">
                                      <p:cBhvr>
                                        <p:cTn id="52" dur="500"/>
                                        <p:tgtEl>
                                          <p:spTgt spid="13"/>
                                        </p:tgtEl>
                                      </p:cBhvr>
                                    </p:animEffect>
                                  </p:childTnLst>
                                </p:cTn>
                              </p:par>
                            </p:childTnLst>
                          </p:cTn>
                        </p:par>
                        <p:par>
                          <p:cTn id="53" fill="hold" nodeType="afterGroup">
                            <p:stCondLst>
                              <p:cond delay="1000"/>
                            </p:stCondLst>
                            <p:childTnLst>
                              <p:par>
                                <p:cTn id="54" presetID="22" presetClass="entr" presetSubtype="2"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right)">
                                      <p:cBhvr>
                                        <p:cTn id="5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5" grpId="0" animBg="1"/>
      <p:bldP spid="8" grpId="0" animBg="1"/>
      <p:bldP spid="4" grpId="0" animBg="1"/>
      <p:bldP spid="4" grpId="1" animBg="1"/>
      <p:bldP spid="6" grpId="0" animBg="1"/>
      <p:bldP spid="6" grpId="1" animBg="1"/>
      <p:bldP spid="9" grpId="0" animBg="1"/>
      <p:bldP spid="9" grpId="1"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dirty="0"/>
              <a:t>Checking Your Knowledge</a:t>
            </a:r>
          </a:p>
        </p:txBody>
      </p:sp>
      <p:sp>
        <p:nvSpPr>
          <p:cNvPr id="38915" name="Rectangle 3"/>
          <p:cNvSpPr>
            <a:spLocks noGrp="1" noChangeArrowheads="1"/>
          </p:cNvSpPr>
          <p:nvPr>
            <p:ph idx="1"/>
          </p:nvPr>
        </p:nvSpPr>
        <p:spPr>
          <a:xfrm>
            <a:off x="457200" y="1219200"/>
            <a:ext cx="8229600" cy="5334000"/>
          </a:xfrm>
        </p:spPr>
        <p:txBody>
          <a:bodyPr>
            <a:normAutofit fontScale="62500" lnSpcReduction="20000"/>
          </a:bodyPr>
          <a:lstStyle/>
          <a:p>
            <a:pPr marL="65087" indent="0">
              <a:buNone/>
            </a:pPr>
            <a:r>
              <a:rPr lang="en-US" dirty="0"/>
              <a:t>Janet Eckerd wants to buy a new Volvo. She lives in Richmond, Virginia, but can’t find the exact color and model she wants at her local Volvo dealers. She searches the Web and discovers that a dealership 90 minutes away, in Alexandria, Virginia, has the car she wants. She calls the dealer and finds that the price of the vehicle is the same as it would be in Richmond, although the Alexandria dealer wants to charge Janet an additional $150 to have someone drive the car from Alexandria to Janet’s home in Richmond. As Janet was about to reject the offer and hang up the phone, the dealer offered to waive the extra “shipping charge” and make the price exactly equal to the price in Richmond. This geographic pricing tactic by the Alexandria dealer is a form of:</a:t>
            </a:r>
          </a:p>
          <a:p>
            <a:endParaRPr lang="en-US" dirty="0"/>
          </a:p>
          <a:p>
            <a:pPr marL="0" indent="0">
              <a:buNone/>
            </a:pPr>
            <a:r>
              <a:rPr lang="en-US" dirty="0"/>
              <a:t>A.	F.O.B. pricing.</a:t>
            </a:r>
          </a:p>
          <a:p>
            <a:pPr marL="0" indent="0">
              <a:buNone/>
            </a:pPr>
            <a:r>
              <a:rPr lang="en-US" dirty="0"/>
              <a:t>B.	zone pricing.</a:t>
            </a:r>
          </a:p>
          <a:p>
            <a:pPr marL="0" indent="0">
              <a:buNone/>
            </a:pPr>
            <a:r>
              <a:rPr lang="en-US" dirty="0"/>
              <a:t>C.	uniform delivered pricing.</a:t>
            </a:r>
          </a:p>
          <a:p>
            <a:pPr marL="0" indent="0">
              <a:buNone/>
            </a:pPr>
            <a:r>
              <a:rPr lang="en-US" dirty="0"/>
              <a:t>D.	intermediary pricing.</a:t>
            </a:r>
          </a:p>
          <a:p>
            <a:pPr marL="0" indent="0">
              <a:buNone/>
            </a:pPr>
            <a:r>
              <a:rPr lang="en-US" dirty="0"/>
              <a:t>E.	freight absorption pricing.</a:t>
            </a:r>
          </a:p>
        </p:txBody>
      </p:sp>
    </p:spTree>
    <p:custDataLst>
      <p:tags r:id="rId1"/>
    </p:custDataLst>
    <p:extLst>
      <p:ext uri="{BB962C8B-B14F-4D97-AF65-F5344CB8AC3E}">
        <p14:creationId xmlns:p14="http://schemas.microsoft.com/office/powerpoint/2010/main" val="909257062"/>
      </p:ext>
    </p:extLst>
  </p:cSld>
  <p:clrMapOvr>
    <a:masterClrMapping/>
  </p:clrMapOvr>
  <p:transition>
    <p:pull dir="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normAutofit/>
          </a:bodyPr>
          <a:lstStyle/>
          <a:p>
            <a:r>
              <a:rPr lang="en-US" dirty="0"/>
              <a:t>Valpak</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5" name="TextBox 4"/>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1694437124"/>
      </p:ext>
    </p:extLst>
  </p:cSld>
  <p:clrMapOvr>
    <a:masterClrMapping/>
  </p:clrMapOvr>
  <p:transition>
    <p:pull dir="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dirty="0"/>
              <a:t>Checking Your Knowledge</a:t>
            </a:r>
          </a:p>
        </p:txBody>
      </p:sp>
      <p:sp>
        <p:nvSpPr>
          <p:cNvPr id="39939" name="Rectangle 3"/>
          <p:cNvSpPr>
            <a:spLocks noGrp="1" noChangeArrowheads="1"/>
          </p:cNvSpPr>
          <p:nvPr>
            <p:ph idx="1"/>
          </p:nvPr>
        </p:nvSpPr>
        <p:spPr/>
        <p:txBody>
          <a:bodyPr/>
          <a:lstStyle/>
          <a:p>
            <a:pPr marL="65087" indent="0">
              <a:buNone/>
            </a:pPr>
            <a:r>
              <a:rPr lang="en-US" dirty="0"/>
              <a:t>The simplest geographic pricing policy for a seller to administer is:</a:t>
            </a:r>
          </a:p>
          <a:p>
            <a:pPr marL="457200" indent="-457200"/>
            <a:endParaRPr lang="en-US" dirty="0"/>
          </a:p>
          <a:p>
            <a:pPr marL="0" indent="0">
              <a:buNone/>
            </a:pPr>
            <a:r>
              <a:rPr lang="en-US" dirty="0"/>
              <a:t>A.	uniform delivered pricing.</a:t>
            </a:r>
          </a:p>
          <a:p>
            <a:pPr marL="0" indent="0">
              <a:buNone/>
            </a:pPr>
            <a:r>
              <a:rPr lang="en-US" dirty="0"/>
              <a:t>B.	F.O.B. pricing.</a:t>
            </a:r>
          </a:p>
          <a:p>
            <a:pPr marL="0" indent="0">
              <a:buNone/>
            </a:pPr>
            <a:r>
              <a:rPr lang="en-US" dirty="0"/>
              <a:t>C.	zone pricing.</a:t>
            </a:r>
          </a:p>
          <a:p>
            <a:pPr marL="0" indent="0">
              <a:buNone/>
            </a:pPr>
            <a:r>
              <a:rPr lang="en-US" dirty="0"/>
              <a:t>D.	freight absorption pricing.</a:t>
            </a:r>
          </a:p>
          <a:p>
            <a:pPr marL="0" indent="0">
              <a:buNone/>
            </a:pPr>
            <a:r>
              <a:rPr lang="en-US" dirty="0"/>
              <a:t>E.	life cycle pricing.</a:t>
            </a:r>
          </a:p>
          <a:p>
            <a:endParaRPr lang="en-US" dirty="0"/>
          </a:p>
        </p:txBody>
      </p:sp>
    </p:spTree>
    <p:custDataLst>
      <p:tags r:id="rId1"/>
    </p:custDataLst>
    <p:extLst>
      <p:ext uri="{BB962C8B-B14F-4D97-AF65-F5344CB8AC3E}">
        <p14:creationId xmlns:p14="http://schemas.microsoft.com/office/powerpoint/2010/main" val="941946259"/>
      </p:ext>
    </p:extLst>
  </p:cSld>
  <p:clrMapOvr>
    <a:masterClrMapping/>
  </p:clrMapOvr>
  <p:transition>
    <p:pull dir="ru"/>
  </p:transition>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 name="Line 18"/>
          <p:cNvSpPr>
            <a:spLocks noChangeShapeType="1"/>
          </p:cNvSpPr>
          <p:nvPr/>
        </p:nvSpPr>
        <p:spPr bwMode="auto">
          <a:xfrm>
            <a:off x="2819400" y="3886200"/>
            <a:ext cx="1295400" cy="1905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lIns="0" rIns="0" anchor="ctr"/>
          <a:lstStyle/>
          <a:p>
            <a:endParaRPr lang="en-US" dirty="0"/>
          </a:p>
        </p:txBody>
      </p:sp>
      <p:sp>
        <p:nvSpPr>
          <p:cNvPr id="14" name="Line 4"/>
          <p:cNvSpPr>
            <a:spLocks noChangeShapeType="1"/>
          </p:cNvSpPr>
          <p:nvPr/>
        </p:nvSpPr>
        <p:spPr bwMode="auto">
          <a:xfrm>
            <a:off x="2819400" y="3886200"/>
            <a:ext cx="1295400" cy="609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16" name="Line 7"/>
          <p:cNvSpPr>
            <a:spLocks noChangeShapeType="1"/>
          </p:cNvSpPr>
          <p:nvPr/>
        </p:nvSpPr>
        <p:spPr bwMode="auto">
          <a:xfrm flipV="1">
            <a:off x="2819400" y="3200400"/>
            <a:ext cx="129540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18" name="Line 10"/>
          <p:cNvSpPr>
            <a:spLocks noChangeShapeType="1"/>
          </p:cNvSpPr>
          <p:nvPr/>
        </p:nvSpPr>
        <p:spPr bwMode="auto">
          <a:xfrm flipV="1">
            <a:off x="2819400" y="1905000"/>
            <a:ext cx="1295400" cy="1981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41990" name="Rectangle 2"/>
          <p:cNvSpPr>
            <a:spLocks noGrp="1" noChangeArrowheads="1"/>
          </p:cNvSpPr>
          <p:nvPr>
            <p:ph type="title"/>
          </p:nvPr>
        </p:nvSpPr>
        <p:spPr>
          <a:xfrm>
            <a:off x="457200" y="0"/>
            <a:ext cx="8229600" cy="1398587"/>
          </a:xfrm>
        </p:spPr>
        <p:txBody>
          <a:bodyPr>
            <a:normAutofit fontScale="90000"/>
          </a:bodyPr>
          <a:lstStyle/>
          <a:p>
            <a:r>
              <a:rPr lang="en-US" dirty="0"/>
              <a:t>Pricing Policies Combine to Impact Customer Value</a:t>
            </a:r>
          </a:p>
        </p:txBody>
      </p:sp>
      <p:sp>
        <p:nvSpPr>
          <p:cNvPr id="12" name="AutoShape 3"/>
          <p:cNvSpPr>
            <a:spLocks noChangeArrowheads="1"/>
          </p:cNvSpPr>
          <p:nvPr/>
        </p:nvSpPr>
        <p:spPr bwMode="auto">
          <a:xfrm>
            <a:off x="4114800" y="4038600"/>
            <a:ext cx="3962400" cy="990600"/>
          </a:xfrm>
          <a:prstGeom prst="roundRect">
            <a:avLst>
              <a:gd name="adj" fmla="val 33495"/>
            </a:avLst>
          </a:prstGeom>
          <a:ln/>
          <a:extLst/>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600" b="1" dirty="0">
                <a:latin typeface="Arial" pitchFamily="34" charset="0"/>
                <a:cs typeface="Arial" pitchFamily="34" charset="0"/>
              </a:rPr>
              <a:t>Define Target Market and Competition</a:t>
            </a:r>
          </a:p>
        </p:txBody>
      </p:sp>
      <p:sp>
        <p:nvSpPr>
          <p:cNvPr id="15" name="AutoShape 6"/>
          <p:cNvSpPr>
            <a:spLocks noChangeArrowheads="1"/>
          </p:cNvSpPr>
          <p:nvPr/>
        </p:nvSpPr>
        <p:spPr bwMode="auto">
          <a:xfrm>
            <a:off x="4114800" y="2743200"/>
            <a:ext cx="3962400" cy="990600"/>
          </a:xfrm>
          <a:prstGeom prst="roundRect">
            <a:avLst>
              <a:gd name="adj" fmla="val 33495"/>
            </a:avLst>
          </a:prstGeom>
          <a:ln/>
          <a:extLst/>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600" b="1" dirty="0">
                <a:latin typeface="Arial" pitchFamily="34" charset="0"/>
                <a:cs typeface="Arial" pitchFamily="34" charset="0"/>
              </a:rPr>
              <a:t>Value Pricing = Customer Value</a:t>
            </a:r>
          </a:p>
        </p:txBody>
      </p:sp>
      <p:sp>
        <p:nvSpPr>
          <p:cNvPr id="17" name="AutoShape 9"/>
          <p:cNvSpPr>
            <a:spLocks noChangeArrowheads="1"/>
          </p:cNvSpPr>
          <p:nvPr/>
        </p:nvSpPr>
        <p:spPr bwMode="auto">
          <a:xfrm>
            <a:off x="4114800" y="1447800"/>
            <a:ext cx="3962400" cy="990600"/>
          </a:xfrm>
          <a:prstGeom prst="roundRect">
            <a:avLst>
              <a:gd name="adj" fmla="val 33495"/>
            </a:avLst>
          </a:prstGeom>
          <a:ln/>
          <a:extLst/>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600" b="1" dirty="0">
                <a:latin typeface="Arial" pitchFamily="34" charset="0"/>
                <a:cs typeface="Arial" pitchFamily="34" charset="0"/>
              </a:rPr>
              <a:t>Look at Customer’s Viewpoint</a:t>
            </a:r>
          </a:p>
        </p:txBody>
      </p:sp>
      <p:pic>
        <p:nvPicPr>
          <p:cNvPr id="41994" name="Picture 1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85800" y="2581083"/>
            <a:ext cx="3076802" cy="230543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0" name="AutoShape 17"/>
          <p:cNvSpPr>
            <a:spLocks noChangeArrowheads="1"/>
          </p:cNvSpPr>
          <p:nvPr/>
        </p:nvSpPr>
        <p:spPr bwMode="auto">
          <a:xfrm>
            <a:off x="4114800" y="5334000"/>
            <a:ext cx="3962400" cy="990600"/>
          </a:xfrm>
          <a:prstGeom prst="roundRect">
            <a:avLst>
              <a:gd name="adj" fmla="val 33495"/>
            </a:avLst>
          </a:prstGeom>
          <a:ln/>
          <a:extLst/>
        </p:spPr>
        <p:style>
          <a:lnRef idx="2">
            <a:schemeClr val="accent2">
              <a:shade val="50000"/>
            </a:schemeClr>
          </a:lnRef>
          <a:fillRef idx="1">
            <a:schemeClr val="accent2"/>
          </a:fillRef>
          <a:effectRef idx="0">
            <a:schemeClr val="accent2"/>
          </a:effectRef>
          <a:fontRef idx="minor">
            <a:schemeClr val="lt1"/>
          </a:fontRef>
        </p:style>
        <p:txBody>
          <a:bodyPr lIns="0" rIns="0" anchor="ctr"/>
          <a:lstStyle/>
          <a:p>
            <a:pPr>
              <a:spcBef>
                <a:spcPct val="50000"/>
              </a:spcBef>
            </a:pPr>
            <a:r>
              <a:rPr lang="en-US" altLang="en-US" sz="2400" b="1" dirty="0">
                <a:latin typeface="Arial" pitchFamily="34" charset="0"/>
                <a:cs typeface="Arial" pitchFamily="34" charset="0"/>
              </a:rPr>
              <a:t>Value Pricing Fits with Market-Oriented Strategy</a:t>
            </a:r>
          </a:p>
        </p:txBody>
      </p:sp>
      <p:sp>
        <p:nvSpPr>
          <p:cNvPr id="2" name="TextBox 1"/>
          <p:cNvSpPr txBox="1"/>
          <p:nvPr/>
        </p:nvSpPr>
        <p:spPr>
          <a:xfrm rot="16200000">
            <a:off x="-544970" y="3448572"/>
            <a:ext cx="1981200" cy="246221"/>
          </a:xfrm>
          <a:prstGeom prst="rect">
            <a:avLst/>
          </a:prstGeom>
          <a:noFill/>
        </p:spPr>
        <p:txBody>
          <a:bodyPr wrap="square" rtlCol="0">
            <a:spAutoFit/>
          </a:bodyPr>
          <a:lstStyle/>
          <a:p>
            <a:r>
              <a:rPr lang="de-DE" sz="1000"/>
              <a:t>©</a:t>
            </a:r>
            <a:r>
              <a:rPr lang="en-US" sz="1000"/>
              <a:t>tuthelens</a:t>
            </a:r>
            <a:r>
              <a:rPr lang="en-US" sz="1000" dirty="0"/>
              <a:t>/123RF</a:t>
            </a:r>
          </a:p>
        </p:txBody>
      </p:sp>
    </p:spTree>
    <p:custDataLst>
      <p:tags r:id="rId1"/>
    </p:custDataLst>
    <p:extLst>
      <p:ext uri="{BB962C8B-B14F-4D97-AF65-F5344CB8AC3E}">
        <p14:creationId xmlns:p14="http://schemas.microsoft.com/office/powerpoint/2010/main" val="98481452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17"/>
                                        </p:tgtEl>
                                        <p:attrNameLst>
                                          <p:attrName>style.color</p:attrName>
                                        </p:attrNameLst>
                                      </p:cBhvr>
                                      <p:by>
                                        <p:hsl h="0" s="-70588" l="0"/>
                                      </p:by>
                                    </p:animClr>
                                    <p:animClr clrSpc="hsl" dir="cw">
                                      <p:cBhvr>
                                        <p:cTn id="16" dur="500" fill="hold"/>
                                        <p:tgtEl>
                                          <p:spTgt spid="17"/>
                                        </p:tgtEl>
                                        <p:attrNameLst>
                                          <p:attrName>fillcolor</p:attrName>
                                        </p:attrNameLst>
                                      </p:cBhvr>
                                      <p:by>
                                        <p:hsl h="0" s="-70588" l="0"/>
                                      </p:by>
                                    </p:animClr>
                                    <p:animClr clrSpc="hsl" dir="cw">
                                      <p:cBhvr>
                                        <p:cTn id="17" dur="500" fill="hold"/>
                                        <p:tgtEl>
                                          <p:spTgt spid="17"/>
                                        </p:tgtEl>
                                        <p:attrNameLst>
                                          <p:attrName>stroke.color</p:attrName>
                                        </p:attrNameLst>
                                      </p:cBhvr>
                                      <p:by>
                                        <p:hsl h="0" s="-70588" l="0"/>
                                      </p:by>
                                    </p:animClr>
                                    <p:set>
                                      <p:cBhvr>
                                        <p:cTn id="18" dur="500" fill="hold"/>
                                        <p:tgtEl>
                                          <p:spTgt spid="17"/>
                                        </p:tgtEl>
                                        <p:attrNameLst>
                                          <p:attrName>fill.type</p:attrName>
                                        </p:attrNameLst>
                                      </p:cBhvr>
                                      <p:to>
                                        <p:strVal val="solid"/>
                                      </p:to>
                                    </p:set>
                                  </p:childTnLst>
                                </p:cTn>
                              </p:par>
                              <p:par>
                                <p:cTn id="19" presetID="22" presetClass="entr" presetSubtype="4"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down)">
                                      <p:cBhvr>
                                        <p:cTn id="21" dur="500"/>
                                        <p:tgtEl>
                                          <p:spTgt spid="16"/>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500"/>
                                        <p:tgtEl>
                                          <p:spTgt spid="15"/>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15"/>
                                        </p:tgtEl>
                                        <p:attrNameLst>
                                          <p:attrName>style.color</p:attrName>
                                        </p:attrNameLst>
                                      </p:cBhvr>
                                      <p:by>
                                        <p:hsl h="0" s="-70588" l="0"/>
                                      </p:by>
                                    </p:animClr>
                                    <p:animClr clrSpc="hsl" dir="cw">
                                      <p:cBhvr>
                                        <p:cTn id="30" dur="500" fill="hold"/>
                                        <p:tgtEl>
                                          <p:spTgt spid="15"/>
                                        </p:tgtEl>
                                        <p:attrNameLst>
                                          <p:attrName>fillcolor</p:attrName>
                                        </p:attrNameLst>
                                      </p:cBhvr>
                                      <p:by>
                                        <p:hsl h="0" s="-70588" l="0"/>
                                      </p:by>
                                    </p:animClr>
                                    <p:animClr clrSpc="hsl" dir="cw">
                                      <p:cBhvr>
                                        <p:cTn id="31" dur="500" fill="hold"/>
                                        <p:tgtEl>
                                          <p:spTgt spid="15"/>
                                        </p:tgtEl>
                                        <p:attrNameLst>
                                          <p:attrName>stroke.color</p:attrName>
                                        </p:attrNameLst>
                                      </p:cBhvr>
                                      <p:by>
                                        <p:hsl h="0" s="-70588" l="0"/>
                                      </p:by>
                                    </p:animClr>
                                    <p:set>
                                      <p:cBhvr>
                                        <p:cTn id="32" dur="500" fill="hold"/>
                                        <p:tgtEl>
                                          <p:spTgt spid="15"/>
                                        </p:tgtEl>
                                        <p:attrNameLst>
                                          <p:attrName>fill.type</p:attrName>
                                        </p:attrNameLst>
                                      </p:cBhvr>
                                      <p:to>
                                        <p:strVal val="solid"/>
                                      </p:to>
                                    </p:set>
                                  </p:childTnLst>
                                </p:cTn>
                              </p:par>
                              <p:par>
                                <p:cTn id="33" presetID="22" presetClass="entr" presetSubtype="8"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5" presetClass="emph" presetSubtype="0" fill="hold" grpId="1" nodeType="clickEffect">
                                  <p:stCondLst>
                                    <p:cond delay="0"/>
                                  </p:stCondLst>
                                  <p:childTnLst>
                                    <p:animClr clrSpc="hsl" dir="cw">
                                      <p:cBhvr override="childStyle">
                                        <p:cTn id="43" dur="500" fill="hold"/>
                                        <p:tgtEl>
                                          <p:spTgt spid="12"/>
                                        </p:tgtEl>
                                        <p:attrNameLst>
                                          <p:attrName>style.color</p:attrName>
                                        </p:attrNameLst>
                                      </p:cBhvr>
                                      <p:by>
                                        <p:hsl h="0" s="-70588" l="0"/>
                                      </p:by>
                                    </p:animClr>
                                    <p:animClr clrSpc="hsl" dir="cw">
                                      <p:cBhvr>
                                        <p:cTn id="44" dur="500" fill="hold"/>
                                        <p:tgtEl>
                                          <p:spTgt spid="12"/>
                                        </p:tgtEl>
                                        <p:attrNameLst>
                                          <p:attrName>fillcolor</p:attrName>
                                        </p:attrNameLst>
                                      </p:cBhvr>
                                      <p:by>
                                        <p:hsl h="0" s="-70588" l="0"/>
                                      </p:by>
                                    </p:animClr>
                                    <p:animClr clrSpc="hsl" dir="cw">
                                      <p:cBhvr>
                                        <p:cTn id="45" dur="500" fill="hold"/>
                                        <p:tgtEl>
                                          <p:spTgt spid="12"/>
                                        </p:tgtEl>
                                        <p:attrNameLst>
                                          <p:attrName>stroke.color</p:attrName>
                                        </p:attrNameLst>
                                      </p:cBhvr>
                                      <p:by>
                                        <p:hsl h="0" s="-70588" l="0"/>
                                      </p:by>
                                    </p:animClr>
                                    <p:set>
                                      <p:cBhvr>
                                        <p:cTn id="46" dur="500" fill="hold"/>
                                        <p:tgtEl>
                                          <p:spTgt spid="12"/>
                                        </p:tgtEl>
                                        <p:attrNameLst>
                                          <p:attrName>fill.type</p:attrName>
                                        </p:attrNameLst>
                                      </p:cBhvr>
                                      <p:to>
                                        <p:strVal val="solid"/>
                                      </p:to>
                                    </p:set>
                                  </p:childTnLst>
                                </p:cTn>
                              </p:par>
                              <p:par>
                                <p:cTn id="47" presetID="22" presetClass="entr" presetSubtype="1"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ipe(up)">
                                      <p:cBhvr>
                                        <p:cTn id="49" dur="500"/>
                                        <p:tgtEl>
                                          <p:spTgt spid="21"/>
                                        </p:tgtEl>
                                      </p:cBhvr>
                                    </p:animEffect>
                                  </p:childTnLst>
                                </p:cTn>
                              </p:par>
                            </p:childTnLst>
                          </p:cTn>
                        </p:par>
                        <p:par>
                          <p:cTn id="50" fill="hold" nodeType="afterGroup">
                            <p:stCondLst>
                              <p:cond delay="500"/>
                            </p:stCondLst>
                            <p:childTnLst>
                              <p:par>
                                <p:cTn id="51" presetID="22" presetClass="entr" presetSubtype="8"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left)">
                                      <p:cBhvr>
                                        <p:cTn id="5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4" grpId="0" animBg="1"/>
      <p:bldP spid="16" grpId="0" animBg="1"/>
      <p:bldP spid="18" grpId="0" animBg="1"/>
      <p:bldP spid="12" grpId="0" animBg="1"/>
      <p:bldP spid="12" grpId="1" animBg="1"/>
      <p:bldP spid="15" grpId="0" animBg="1"/>
      <p:bldP spid="15" grpId="1" animBg="1"/>
      <p:bldP spid="17" grpId="0" animBg="1"/>
      <p:bldP spid="17" grpId="1" animBg="1"/>
      <p:bldP spid="20"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 name="Line 17"/>
          <p:cNvSpPr>
            <a:spLocks noChangeShapeType="1"/>
          </p:cNvSpPr>
          <p:nvPr/>
        </p:nvSpPr>
        <p:spPr bwMode="auto">
          <a:xfrm rot="7200000">
            <a:off x="3105773" y="4451183"/>
            <a:ext cx="433046" cy="17813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23" name="Line 4"/>
          <p:cNvSpPr>
            <a:spLocks noChangeShapeType="1"/>
          </p:cNvSpPr>
          <p:nvPr/>
        </p:nvSpPr>
        <p:spPr bwMode="auto">
          <a:xfrm rot="10800000">
            <a:off x="5410201" y="4381500"/>
            <a:ext cx="4191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44034" name="Rectangle 2"/>
          <p:cNvSpPr>
            <a:spLocks noGrp="1" noChangeArrowheads="1"/>
          </p:cNvSpPr>
          <p:nvPr>
            <p:ph type="title"/>
          </p:nvPr>
        </p:nvSpPr>
        <p:spPr>
          <a:xfrm>
            <a:off x="457200" y="0"/>
            <a:ext cx="8229600" cy="1398587"/>
          </a:xfrm>
        </p:spPr>
        <p:txBody>
          <a:bodyPr/>
          <a:lstStyle/>
          <a:p>
            <a:r>
              <a:rPr lang="en-US" dirty="0"/>
              <a:t>Legality of Pricing Policies</a:t>
            </a:r>
          </a:p>
        </p:txBody>
      </p:sp>
      <p:sp>
        <p:nvSpPr>
          <p:cNvPr id="13" name="AutoShape 3">
            <a:hlinkHover r:id="" action="ppaction://macro?name=changecolor"/>
          </p:cNvPr>
          <p:cNvSpPr>
            <a:spLocks noChangeArrowheads="1"/>
          </p:cNvSpPr>
          <p:nvPr/>
        </p:nvSpPr>
        <p:spPr bwMode="auto">
          <a:xfrm>
            <a:off x="5638801" y="4495800"/>
            <a:ext cx="2743200" cy="1295400"/>
          </a:xfrm>
          <a:prstGeom prst="roundRect">
            <a:avLst>
              <a:gd name="adj" fmla="val 16667"/>
            </a:avLst>
          </a:prstGeom>
          <a:ln/>
          <a:extLst/>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800" b="1" dirty="0">
                <a:latin typeface="Arial" pitchFamily="34" charset="0"/>
                <a:cs typeface="Arial" pitchFamily="34" charset="0"/>
              </a:rPr>
              <a:t>Phony List Prices</a:t>
            </a:r>
          </a:p>
        </p:txBody>
      </p:sp>
      <p:sp>
        <p:nvSpPr>
          <p:cNvPr id="25" name="Line 8"/>
          <p:cNvSpPr>
            <a:spLocks noChangeShapeType="1"/>
          </p:cNvSpPr>
          <p:nvPr/>
        </p:nvSpPr>
        <p:spPr bwMode="auto">
          <a:xfrm rot="6300000">
            <a:off x="5511801" y="2463800"/>
            <a:ext cx="3302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26" name="Line 11"/>
          <p:cNvSpPr>
            <a:spLocks noChangeShapeType="1"/>
          </p:cNvSpPr>
          <p:nvPr/>
        </p:nvSpPr>
        <p:spPr bwMode="auto">
          <a:xfrm>
            <a:off x="3200400" y="2438400"/>
            <a:ext cx="3302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27" name="AutoShape 12">
            <a:hlinkHover r:id="" action="ppaction://macro?name=changecolor"/>
          </p:cNvPr>
          <p:cNvSpPr>
            <a:spLocks noChangeArrowheads="1"/>
          </p:cNvSpPr>
          <p:nvPr/>
        </p:nvSpPr>
        <p:spPr bwMode="auto">
          <a:xfrm>
            <a:off x="457200" y="1219200"/>
            <a:ext cx="2743200" cy="1295400"/>
          </a:xfrm>
          <a:prstGeom prst="roundRect">
            <a:avLst>
              <a:gd name="adj" fmla="val 16667"/>
            </a:avLst>
          </a:prstGeom>
          <a:ln/>
          <a:extLst/>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800" b="1" dirty="0">
                <a:latin typeface="Arial" pitchFamily="34" charset="0"/>
                <a:cs typeface="Arial" pitchFamily="34" charset="0"/>
              </a:rPr>
              <a:t>Unfair Trade Practice Acts</a:t>
            </a:r>
          </a:p>
        </p:txBody>
      </p:sp>
      <p:sp>
        <p:nvSpPr>
          <p:cNvPr id="28" name="Oval 14"/>
          <p:cNvSpPr>
            <a:spLocks noChangeArrowheads="1"/>
          </p:cNvSpPr>
          <p:nvPr/>
        </p:nvSpPr>
        <p:spPr bwMode="auto">
          <a:xfrm>
            <a:off x="2984500" y="2133600"/>
            <a:ext cx="2773363" cy="2671763"/>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defRPr/>
            </a:pPr>
            <a:r>
              <a:rPr lang="en-US" sz="2800" b="1" dirty="0">
                <a:latin typeface="Arial" pitchFamily="34" charset="0"/>
                <a:cs typeface="Arial" pitchFamily="34" charset="0"/>
              </a:rPr>
              <a:t>Key</a:t>
            </a:r>
            <a:br>
              <a:rPr lang="en-US" sz="2800" b="1" dirty="0">
                <a:latin typeface="Arial" pitchFamily="34" charset="0"/>
                <a:cs typeface="Arial" pitchFamily="34" charset="0"/>
              </a:rPr>
            </a:br>
            <a:r>
              <a:rPr lang="en-US" sz="2800" b="1" dirty="0">
                <a:latin typeface="Arial" pitchFamily="34" charset="0"/>
                <a:cs typeface="Arial" pitchFamily="34" charset="0"/>
              </a:rPr>
              <a:t>Issues</a:t>
            </a:r>
          </a:p>
        </p:txBody>
      </p:sp>
      <p:sp>
        <p:nvSpPr>
          <p:cNvPr id="29" name="AutoShape 16">
            <a:hlinkHover r:id="" action="ppaction://macro?name=changecolor"/>
          </p:cNvPr>
          <p:cNvSpPr>
            <a:spLocks noChangeArrowheads="1"/>
          </p:cNvSpPr>
          <p:nvPr/>
        </p:nvSpPr>
        <p:spPr bwMode="auto">
          <a:xfrm>
            <a:off x="457200" y="4495800"/>
            <a:ext cx="2743200" cy="1295400"/>
          </a:xfrm>
          <a:prstGeom prst="roundRect">
            <a:avLst>
              <a:gd name="adj" fmla="val 16667"/>
            </a:avLst>
          </a:prstGeom>
          <a:ln/>
          <a:extLst/>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800" b="1" dirty="0">
                <a:latin typeface="Arial" pitchFamily="34" charset="0"/>
                <a:cs typeface="Arial" pitchFamily="34" charset="0"/>
              </a:rPr>
              <a:t>Price Fixing</a:t>
            </a:r>
          </a:p>
        </p:txBody>
      </p:sp>
      <p:sp>
        <p:nvSpPr>
          <p:cNvPr id="24" name="AutoShape 7">
            <a:hlinkHover r:id="" action="ppaction://macro?name=changecolor"/>
          </p:cNvPr>
          <p:cNvSpPr>
            <a:spLocks noChangeArrowheads="1"/>
          </p:cNvSpPr>
          <p:nvPr/>
        </p:nvSpPr>
        <p:spPr bwMode="auto">
          <a:xfrm>
            <a:off x="5638801" y="1219200"/>
            <a:ext cx="2743200" cy="1295400"/>
          </a:xfrm>
          <a:prstGeom prst="roundRect">
            <a:avLst>
              <a:gd name="adj" fmla="val 16667"/>
            </a:avLst>
          </a:prstGeom>
          <a:ln/>
          <a:extLst/>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800" b="1" dirty="0">
                <a:latin typeface="Arial" pitchFamily="34" charset="0"/>
                <a:cs typeface="Arial" pitchFamily="34" charset="0"/>
              </a:rPr>
              <a:t>Dumping</a:t>
            </a:r>
          </a:p>
        </p:txBody>
      </p:sp>
    </p:spTree>
    <p:custDataLst>
      <p:tags r:id="rId1"/>
    </p:custDataLst>
    <p:extLst>
      <p:ext uri="{BB962C8B-B14F-4D97-AF65-F5344CB8AC3E}">
        <p14:creationId xmlns:p14="http://schemas.microsoft.com/office/powerpoint/2010/main" val="205116799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right)">
                                      <p:cBhvr>
                                        <p:cTn id="11" dur="500"/>
                                        <p:tgtEl>
                                          <p:spTgt spid="2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27"/>
                                        </p:tgtEl>
                                        <p:attrNameLst>
                                          <p:attrName>style.color</p:attrName>
                                        </p:attrNameLst>
                                      </p:cBhvr>
                                      <p:by>
                                        <p:hsl h="0" s="-70588" l="0"/>
                                      </p:by>
                                    </p:animClr>
                                    <p:animClr clrSpc="hsl" dir="cw">
                                      <p:cBhvr>
                                        <p:cTn id="16" dur="500" fill="hold"/>
                                        <p:tgtEl>
                                          <p:spTgt spid="27"/>
                                        </p:tgtEl>
                                        <p:attrNameLst>
                                          <p:attrName>fillcolor</p:attrName>
                                        </p:attrNameLst>
                                      </p:cBhvr>
                                      <p:by>
                                        <p:hsl h="0" s="-70588" l="0"/>
                                      </p:by>
                                    </p:animClr>
                                    <p:animClr clrSpc="hsl" dir="cw">
                                      <p:cBhvr>
                                        <p:cTn id="17" dur="500" fill="hold"/>
                                        <p:tgtEl>
                                          <p:spTgt spid="27"/>
                                        </p:tgtEl>
                                        <p:attrNameLst>
                                          <p:attrName>stroke.color</p:attrName>
                                        </p:attrNameLst>
                                      </p:cBhvr>
                                      <p:by>
                                        <p:hsl h="0" s="-70588" l="0"/>
                                      </p:by>
                                    </p:animClr>
                                    <p:set>
                                      <p:cBhvr>
                                        <p:cTn id="18" dur="500" fill="hold"/>
                                        <p:tgtEl>
                                          <p:spTgt spid="27"/>
                                        </p:tgtEl>
                                        <p:attrNameLst>
                                          <p:attrName>fill.type</p:attrName>
                                        </p:attrNameLst>
                                      </p:cBhvr>
                                      <p:to>
                                        <p:strVal val="solid"/>
                                      </p:to>
                                    </p:set>
                                  </p:childTnLst>
                                </p:cTn>
                              </p:par>
                              <p:par>
                                <p:cTn id="19" presetID="22" presetClass="entr" presetSubtype="4"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wipe(down)">
                                      <p:cBhvr>
                                        <p:cTn id="21" dur="500"/>
                                        <p:tgtEl>
                                          <p:spTgt spid="25"/>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left)">
                                      <p:cBhvr>
                                        <p:cTn id="25" dur="500"/>
                                        <p:tgtEl>
                                          <p:spTgt spid="2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24"/>
                                        </p:tgtEl>
                                        <p:attrNameLst>
                                          <p:attrName>style.color</p:attrName>
                                        </p:attrNameLst>
                                      </p:cBhvr>
                                      <p:by>
                                        <p:hsl h="0" s="-70588" l="0"/>
                                      </p:by>
                                    </p:animClr>
                                    <p:animClr clrSpc="hsl" dir="cw">
                                      <p:cBhvr>
                                        <p:cTn id="30" dur="500" fill="hold"/>
                                        <p:tgtEl>
                                          <p:spTgt spid="24"/>
                                        </p:tgtEl>
                                        <p:attrNameLst>
                                          <p:attrName>fillcolor</p:attrName>
                                        </p:attrNameLst>
                                      </p:cBhvr>
                                      <p:by>
                                        <p:hsl h="0" s="-70588" l="0"/>
                                      </p:by>
                                    </p:animClr>
                                    <p:animClr clrSpc="hsl" dir="cw">
                                      <p:cBhvr>
                                        <p:cTn id="31" dur="500" fill="hold"/>
                                        <p:tgtEl>
                                          <p:spTgt spid="24"/>
                                        </p:tgtEl>
                                        <p:attrNameLst>
                                          <p:attrName>stroke.color</p:attrName>
                                        </p:attrNameLst>
                                      </p:cBhvr>
                                      <p:by>
                                        <p:hsl h="0" s="-70588" l="0"/>
                                      </p:by>
                                    </p:animClr>
                                    <p:set>
                                      <p:cBhvr>
                                        <p:cTn id="32" dur="500" fill="hold"/>
                                        <p:tgtEl>
                                          <p:spTgt spid="24"/>
                                        </p:tgtEl>
                                        <p:attrNameLst>
                                          <p:attrName>fill.type</p:attrName>
                                        </p:attrNameLst>
                                      </p:cBhvr>
                                      <p:to>
                                        <p:strVal val="solid"/>
                                      </p:to>
                                    </p:set>
                                  </p:childTnLst>
                                </p:cTn>
                              </p:par>
                              <p:par>
                                <p:cTn id="33" presetID="22" presetClass="entr" presetSubtype="1"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up)">
                                      <p:cBhvr>
                                        <p:cTn id="35" dur="500"/>
                                        <p:tgtEl>
                                          <p:spTgt spid="23"/>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5" presetClass="emph" presetSubtype="0" fill="hold" grpId="1" nodeType="clickEffect">
                                  <p:stCondLst>
                                    <p:cond delay="0"/>
                                  </p:stCondLst>
                                  <p:childTnLst>
                                    <p:animClr clrSpc="hsl" dir="cw">
                                      <p:cBhvr override="childStyle">
                                        <p:cTn id="43" dur="500" fill="hold"/>
                                        <p:tgtEl>
                                          <p:spTgt spid="13"/>
                                        </p:tgtEl>
                                        <p:attrNameLst>
                                          <p:attrName>style.color</p:attrName>
                                        </p:attrNameLst>
                                      </p:cBhvr>
                                      <p:by>
                                        <p:hsl h="0" s="-70588" l="0"/>
                                      </p:by>
                                    </p:animClr>
                                    <p:animClr clrSpc="hsl" dir="cw">
                                      <p:cBhvr>
                                        <p:cTn id="44" dur="500" fill="hold"/>
                                        <p:tgtEl>
                                          <p:spTgt spid="13"/>
                                        </p:tgtEl>
                                        <p:attrNameLst>
                                          <p:attrName>fillcolor</p:attrName>
                                        </p:attrNameLst>
                                      </p:cBhvr>
                                      <p:by>
                                        <p:hsl h="0" s="-70588" l="0"/>
                                      </p:by>
                                    </p:animClr>
                                    <p:animClr clrSpc="hsl" dir="cw">
                                      <p:cBhvr>
                                        <p:cTn id="45" dur="500" fill="hold"/>
                                        <p:tgtEl>
                                          <p:spTgt spid="13"/>
                                        </p:tgtEl>
                                        <p:attrNameLst>
                                          <p:attrName>stroke.color</p:attrName>
                                        </p:attrNameLst>
                                      </p:cBhvr>
                                      <p:by>
                                        <p:hsl h="0" s="-70588" l="0"/>
                                      </p:by>
                                    </p:animClr>
                                    <p:set>
                                      <p:cBhvr>
                                        <p:cTn id="46" dur="500" fill="hold"/>
                                        <p:tgtEl>
                                          <p:spTgt spid="13"/>
                                        </p:tgtEl>
                                        <p:attrNameLst>
                                          <p:attrName>fill.type</p:attrName>
                                        </p:attrNameLst>
                                      </p:cBhvr>
                                      <p:to>
                                        <p:strVal val="solid"/>
                                      </p:to>
                                    </p:set>
                                  </p:childTnLst>
                                </p:cTn>
                              </p:par>
                              <p:par>
                                <p:cTn id="47" presetID="22" presetClass="entr" presetSubtype="1"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wipe(up)">
                                      <p:cBhvr>
                                        <p:cTn id="49" dur="500"/>
                                        <p:tgtEl>
                                          <p:spTgt spid="30"/>
                                        </p:tgtEl>
                                      </p:cBhvr>
                                    </p:animEffect>
                                  </p:childTnLst>
                                </p:cTn>
                              </p:par>
                            </p:childTnLst>
                          </p:cTn>
                        </p:par>
                        <p:par>
                          <p:cTn id="50" fill="hold" nodeType="afterGroup">
                            <p:stCondLst>
                              <p:cond delay="500"/>
                            </p:stCondLst>
                            <p:childTnLst>
                              <p:par>
                                <p:cTn id="51" presetID="22" presetClass="entr" presetSubtype="2"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right)">
                                      <p:cBhvr>
                                        <p:cTn id="5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23" grpId="0" animBg="1"/>
      <p:bldP spid="13" grpId="0" animBg="1"/>
      <p:bldP spid="13" grpId="1" animBg="1"/>
      <p:bldP spid="25" grpId="0" animBg="1"/>
      <p:bldP spid="26" grpId="0" animBg="1"/>
      <p:bldP spid="27" grpId="0" animBg="1"/>
      <p:bldP spid="27" grpId="1" animBg="1"/>
      <p:bldP spid="29" grpId="0" animBg="1"/>
      <p:bldP spid="24" grpId="0" animBg="1"/>
      <p:bldP spid="24" grpId="1"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0"/>
            <a:ext cx="8229600" cy="1398587"/>
          </a:xfrm>
        </p:spPr>
        <p:txBody>
          <a:bodyPr/>
          <a:lstStyle/>
          <a:p>
            <a:r>
              <a:rPr lang="en-US" dirty="0"/>
              <a:t>Price Discrimination</a:t>
            </a:r>
          </a:p>
        </p:txBody>
      </p:sp>
      <p:sp>
        <p:nvSpPr>
          <p:cNvPr id="12" name="Line 3"/>
          <p:cNvSpPr>
            <a:spLocks noChangeShapeType="1"/>
          </p:cNvSpPr>
          <p:nvPr/>
        </p:nvSpPr>
        <p:spPr bwMode="auto">
          <a:xfrm flipH="1" flipV="1">
            <a:off x="4572000" y="4724400"/>
            <a:ext cx="1270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4" name="AutoShape 4">
            <a:hlinkHover r:id="" action="ppaction://macro?name=changecolor"/>
          </p:cNvPr>
          <p:cNvSpPr>
            <a:spLocks noChangeArrowheads="1"/>
          </p:cNvSpPr>
          <p:nvPr/>
        </p:nvSpPr>
        <p:spPr bwMode="auto">
          <a:xfrm>
            <a:off x="3200400" y="5105400"/>
            <a:ext cx="2743200" cy="1295400"/>
          </a:xfrm>
          <a:prstGeom prst="roundRect">
            <a:avLst>
              <a:gd name="adj" fmla="val 16667"/>
            </a:avLst>
          </a:prstGeom>
          <a:ln/>
          <a:extLst/>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800" b="1" dirty="0">
                <a:latin typeface="Arial" pitchFamily="34" charset="0"/>
                <a:cs typeface="Arial" pitchFamily="34" charset="0"/>
              </a:rPr>
              <a:t>Meeting Competition</a:t>
            </a:r>
          </a:p>
        </p:txBody>
      </p:sp>
      <p:sp>
        <p:nvSpPr>
          <p:cNvPr id="15" name="Line 7"/>
          <p:cNvSpPr>
            <a:spLocks noChangeShapeType="1"/>
          </p:cNvSpPr>
          <p:nvPr/>
        </p:nvSpPr>
        <p:spPr bwMode="auto">
          <a:xfrm flipH="1" flipV="1">
            <a:off x="5854700" y="4114800"/>
            <a:ext cx="304800" cy="101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6" name="AutoShape 8">
            <a:hlinkHover r:id="" action="ppaction://macro?name=changecolor"/>
          </p:cNvPr>
          <p:cNvSpPr>
            <a:spLocks noChangeArrowheads="1"/>
          </p:cNvSpPr>
          <p:nvPr/>
        </p:nvSpPr>
        <p:spPr bwMode="auto">
          <a:xfrm>
            <a:off x="6159500" y="3581400"/>
            <a:ext cx="2743200" cy="1295400"/>
          </a:xfrm>
          <a:prstGeom prst="roundRect">
            <a:avLst>
              <a:gd name="adj" fmla="val 16667"/>
            </a:avLst>
          </a:prstGeom>
          <a:ln/>
          <a:extLst/>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800" b="1" dirty="0">
                <a:latin typeface="Arial" pitchFamily="34" charset="0"/>
                <a:cs typeface="Arial" pitchFamily="34" charset="0"/>
              </a:rPr>
              <a:t>Cost Differences</a:t>
            </a:r>
          </a:p>
        </p:txBody>
      </p:sp>
      <p:sp>
        <p:nvSpPr>
          <p:cNvPr id="17" name="Line 11"/>
          <p:cNvSpPr>
            <a:spLocks noChangeShapeType="1"/>
          </p:cNvSpPr>
          <p:nvPr/>
        </p:nvSpPr>
        <p:spPr bwMode="auto">
          <a:xfrm flipH="1">
            <a:off x="5562600" y="2603500"/>
            <a:ext cx="546100" cy="2921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 name="AutoShape 12">
            <a:hlinkHover r:id="" action="ppaction://macro?name=changecolor"/>
          </p:cNvPr>
          <p:cNvSpPr>
            <a:spLocks noChangeArrowheads="1"/>
          </p:cNvSpPr>
          <p:nvPr/>
        </p:nvSpPr>
        <p:spPr bwMode="auto">
          <a:xfrm>
            <a:off x="5791200" y="1295400"/>
            <a:ext cx="2743200" cy="1295400"/>
          </a:xfrm>
          <a:prstGeom prst="roundRect">
            <a:avLst>
              <a:gd name="adj" fmla="val 16667"/>
            </a:avLst>
          </a:prstGeom>
          <a:ln/>
          <a:extLst/>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800" b="1" dirty="0">
                <a:latin typeface="Arial" pitchFamily="34" charset="0"/>
                <a:cs typeface="Arial" pitchFamily="34" charset="0"/>
              </a:rPr>
              <a:t>“Like Grade &amp; Quality”</a:t>
            </a:r>
          </a:p>
        </p:txBody>
      </p:sp>
      <p:sp>
        <p:nvSpPr>
          <p:cNvPr id="19" name="Line 15"/>
          <p:cNvSpPr>
            <a:spLocks noChangeShapeType="1"/>
          </p:cNvSpPr>
          <p:nvPr/>
        </p:nvSpPr>
        <p:spPr bwMode="auto">
          <a:xfrm>
            <a:off x="3086100" y="2590800"/>
            <a:ext cx="3302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 name="AutoShape 16">
            <a:hlinkHover r:id="" action="ppaction://macro?name=changecolor"/>
          </p:cNvPr>
          <p:cNvSpPr>
            <a:spLocks noChangeArrowheads="1"/>
          </p:cNvSpPr>
          <p:nvPr/>
        </p:nvSpPr>
        <p:spPr bwMode="auto">
          <a:xfrm>
            <a:off x="495300" y="1295400"/>
            <a:ext cx="2743200" cy="1295400"/>
          </a:xfrm>
          <a:prstGeom prst="roundRect">
            <a:avLst>
              <a:gd name="adj" fmla="val 16667"/>
            </a:avLst>
          </a:prstGeom>
          <a:ln/>
          <a:extLst/>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800" b="1" dirty="0">
                <a:latin typeface="Arial" pitchFamily="34" charset="0"/>
                <a:cs typeface="Arial" pitchFamily="34" charset="0"/>
              </a:rPr>
              <a:t>Robinson-Patman Act</a:t>
            </a:r>
          </a:p>
        </p:txBody>
      </p:sp>
      <p:sp>
        <p:nvSpPr>
          <p:cNvPr id="21" name="Oval 18"/>
          <p:cNvSpPr>
            <a:spLocks noChangeArrowheads="1"/>
          </p:cNvSpPr>
          <p:nvPr/>
        </p:nvSpPr>
        <p:spPr bwMode="auto">
          <a:xfrm>
            <a:off x="3187700" y="2209800"/>
            <a:ext cx="2773363" cy="2671763"/>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defRPr/>
            </a:pPr>
            <a:r>
              <a:rPr lang="en-US" sz="2800" b="1" dirty="0">
                <a:latin typeface="Arial" pitchFamily="34" charset="0"/>
                <a:cs typeface="Arial" pitchFamily="34" charset="0"/>
              </a:rPr>
              <a:t>Key</a:t>
            </a:r>
            <a:br>
              <a:rPr lang="en-US" sz="2800" b="1" dirty="0">
                <a:latin typeface="Arial" pitchFamily="34" charset="0"/>
                <a:cs typeface="Arial" pitchFamily="34" charset="0"/>
              </a:rPr>
            </a:br>
            <a:r>
              <a:rPr lang="en-US" sz="2800" b="1" dirty="0">
                <a:latin typeface="Arial" pitchFamily="34" charset="0"/>
                <a:cs typeface="Arial" pitchFamily="34" charset="0"/>
              </a:rPr>
              <a:t>Issues</a:t>
            </a:r>
          </a:p>
        </p:txBody>
      </p:sp>
      <p:sp>
        <p:nvSpPr>
          <p:cNvPr id="22" name="Line 20"/>
          <p:cNvSpPr>
            <a:spLocks noChangeShapeType="1"/>
          </p:cNvSpPr>
          <p:nvPr/>
        </p:nvSpPr>
        <p:spPr bwMode="auto">
          <a:xfrm flipV="1">
            <a:off x="3054350" y="4178300"/>
            <a:ext cx="285750" cy="635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31" name="AutoShape 21">
            <a:hlinkHover r:id="" action="ppaction://macro?name=changecolor"/>
          </p:cNvPr>
          <p:cNvSpPr>
            <a:spLocks noChangeArrowheads="1"/>
          </p:cNvSpPr>
          <p:nvPr/>
        </p:nvSpPr>
        <p:spPr bwMode="auto">
          <a:xfrm>
            <a:off x="215900" y="3581400"/>
            <a:ext cx="2811463" cy="1295400"/>
          </a:xfrm>
          <a:prstGeom prst="roundRect">
            <a:avLst>
              <a:gd name="adj" fmla="val 16667"/>
            </a:avLst>
          </a:prstGeom>
          <a:ln/>
          <a:extLst/>
        </p:spPr>
        <p:style>
          <a:lnRef idx="2">
            <a:schemeClr val="accent4">
              <a:shade val="50000"/>
            </a:schemeClr>
          </a:lnRef>
          <a:fillRef idx="1">
            <a:schemeClr val="accent4"/>
          </a:fillRef>
          <a:effectRef idx="0">
            <a:schemeClr val="accent4"/>
          </a:effectRef>
          <a:fontRef idx="minor">
            <a:schemeClr val="lt1"/>
          </a:fontRef>
        </p:style>
        <p:txBody>
          <a:bodyPr lIns="0" rIns="0" anchor="ctr"/>
          <a:lstStyle/>
          <a:p>
            <a:r>
              <a:rPr lang="en-US" sz="2600" b="1" dirty="0">
                <a:latin typeface="Arial" pitchFamily="34" charset="0"/>
                <a:cs typeface="Arial" pitchFamily="34" charset="0"/>
              </a:rPr>
              <a:t>“Proportionately Equal” Basis</a:t>
            </a:r>
          </a:p>
        </p:txBody>
      </p:sp>
    </p:spTree>
    <p:custDataLst>
      <p:tags r:id="rId1"/>
    </p:custDataLst>
    <p:extLst>
      <p:ext uri="{BB962C8B-B14F-4D97-AF65-F5344CB8AC3E}">
        <p14:creationId xmlns:p14="http://schemas.microsoft.com/office/powerpoint/2010/main" val="93507590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right)">
                                      <p:cBhvr>
                                        <p:cTn id="11" dur="500"/>
                                        <p:tgtEl>
                                          <p:spTgt spid="2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20"/>
                                        </p:tgtEl>
                                        <p:attrNameLst>
                                          <p:attrName>style.color</p:attrName>
                                        </p:attrNameLst>
                                      </p:cBhvr>
                                      <p:by>
                                        <p:hsl h="0" s="-70588" l="0"/>
                                      </p:by>
                                    </p:animClr>
                                    <p:animClr clrSpc="hsl" dir="cw">
                                      <p:cBhvr>
                                        <p:cTn id="16" dur="500" fill="hold"/>
                                        <p:tgtEl>
                                          <p:spTgt spid="20"/>
                                        </p:tgtEl>
                                        <p:attrNameLst>
                                          <p:attrName>fillcolor</p:attrName>
                                        </p:attrNameLst>
                                      </p:cBhvr>
                                      <p:by>
                                        <p:hsl h="0" s="-70588" l="0"/>
                                      </p:by>
                                    </p:animClr>
                                    <p:animClr clrSpc="hsl" dir="cw">
                                      <p:cBhvr>
                                        <p:cTn id="17" dur="500" fill="hold"/>
                                        <p:tgtEl>
                                          <p:spTgt spid="20"/>
                                        </p:tgtEl>
                                        <p:attrNameLst>
                                          <p:attrName>stroke.color</p:attrName>
                                        </p:attrNameLst>
                                      </p:cBhvr>
                                      <p:by>
                                        <p:hsl h="0" s="-70588" l="0"/>
                                      </p:by>
                                    </p:animClr>
                                    <p:set>
                                      <p:cBhvr>
                                        <p:cTn id="18" dur="500" fill="hold"/>
                                        <p:tgtEl>
                                          <p:spTgt spid="20"/>
                                        </p:tgtEl>
                                        <p:attrNameLst>
                                          <p:attrName>fill.type</p:attrName>
                                        </p:attrNameLst>
                                      </p:cBhvr>
                                      <p:to>
                                        <p:strVal val="solid"/>
                                      </p:to>
                                    </p:set>
                                  </p:childTnLst>
                                </p:cTn>
                              </p:par>
                              <p:par>
                                <p:cTn id="19" presetID="22" presetClass="entr" presetSubtype="4"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down)">
                                      <p:cBhvr>
                                        <p:cTn id="21" dur="500"/>
                                        <p:tgtEl>
                                          <p:spTgt spid="17"/>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500"/>
                                        <p:tgtEl>
                                          <p:spTgt spid="18"/>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18"/>
                                        </p:tgtEl>
                                        <p:attrNameLst>
                                          <p:attrName>style.color</p:attrName>
                                        </p:attrNameLst>
                                      </p:cBhvr>
                                      <p:by>
                                        <p:hsl h="0" s="-70588" l="0"/>
                                      </p:by>
                                    </p:animClr>
                                    <p:animClr clrSpc="hsl" dir="cw">
                                      <p:cBhvr>
                                        <p:cTn id="30" dur="500" fill="hold"/>
                                        <p:tgtEl>
                                          <p:spTgt spid="18"/>
                                        </p:tgtEl>
                                        <p:attrNameLst>
                                          <p:attrName>fillcolor</p:attrName>
                                        </p:attrNameLst>
                                      </p:cBhvr>
                                      <p:by>
                                        <p:hsl h="0" s="-70588" l="0"/>
                                      </p:by>
                                    </p:animClr>
                                    <p:animClr clrSpc="hsl" dir="cw">
                                      <p:cBhvr>
                                        <p:cTn id="31" dur="500" fill="hold"/>
                                        <p:tgtEl>
                                          <p:spTgt spid="18"/>
                                        </p:tgtEl>
                                        <p:attrNameLst>
                                          <p:attrName>stroke.color</p:attrName>
                                        </p:attrNameLst>
                                      </p:cBhvr>
                                      <p:by>
                                        <p:hsl h="0" s="-70588" l="0"/>
                                      </p:by>
                                    </p:animClr>
                                    <p:set>
                                      <p:cBhvr>
                                        <p:cTn id="32" dur="500" fill="hold"/>
                                        <p:tgtEl>
                                          <p:spTgt spid="18"/>
                                        </p:tgtEl>
                                        <p:attrNameLst>
                                          <p:attrName>fill.type</p:attrName>
                                        </p:attrNameLst>
                                      </p:cBhvr>
                                      <p:to>
                                        <p:strVal val="solid"/>
                                      </p:to>
                                    </p:set>
                                  </p:childTnLst>
                                </p:cTn>
                              </p:par>
                              <p:par>
                                <p:cTn id="33" presetID="22" presetClass="entr" presetSubtype="8"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left)">
                                      <p:cBhvr>
                                        <p:cTn id="39" dur="500"/>
                                        <p:tgtEl>
                                          <p:spTgt spid="16"/>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5" presetClass="emph" presetSubtype="0" fill="hold" grpId="1" nodeType="clickEffect">
                                  <p:stCondLst>
                                    <p:cond delay="0"/>
                                  </p:stCondLst>
                                  <p:childTnLst>
                                    <p:animClr clrSpc="hsl" dir="cw">
                                      <p:cBhvr override="childStyle">
                                        <p:cTn id="43" dur="500" fill="hold"/>
                                        <p:tgtEl>
                                          <p:spTgt spid="16"/>
                                        </p:tgtEl>
                                        <p:attrNameLst>
                                          <p:attrName>style.color</p:attrName>
                                        </p:attrNameLst>
                                      </p:cBhvr>
                                      <p:by>
                                        <p:hsl h="0" s="-70588" l="0"/>
                                      </p:by>
                                    </p:animClr>
                                    <p:animClr clrSpc="hsl" dir="cw">
                                      <p:cBhvr>
                                        <p:cTn id="44" dur="500" fill="hold"/>
                                        <p:tgtEl>
                                          <p:spTgt spid="16"/>
                                        </p:tgtEl>
                                        <p:attrNameLst>
                                          <p:attrName>fillcolor</p:attrName>
                                        </p:attrNameLst>
                                      </p:cBhvr>
                                      <p:by>
                                        <p:hsl h="0" s="-70588" l="0"/>
                                      </p:by>
                                    </p:animClr>
                                    <p:animClr clrSpc="hsl" dir="cw">
                                      <p:cBhvr>
                                        <p:cTn id="45" dur="500" fill="hold"/>
                                        <p:tgtEl>
                                          <p:spTgt spid="16"/>
                                        </p:tgtEl>
                                        <p:attrNameLst>
                                          <p:attrName>stroke.color</p:attrName>
                                        </p:attrNameLst>
                                      </p:cBhvr>
                                      <p:by>
                                        <p:hsl h="0" s="-70588" l="0"/>
                                      </p:by>
                                    </p:animClr>
                                    <p:set>
                                      <p:cBhvr>
                                        <p:cTn id="46" dur="500" fill="hold"/>
                                        <p:tgtEl>
                                          <p:spTgt spid="16"/>
                                        </p:tgtEl>
                                        <p:attrNameLst>
                                          <p:attrName>fill.type</p:attrName>
                                        </p:attrNameLst>
                                      </p:cBhvr>
                                      <p:to>
                                        <p:strVal val="solid"/>
                                      </p:to>
                                    </p:set>
                                  </p:childTnLst>
                                </p:cTn>
                              </p:par>
                              <p:par>
                                <p:cTn id="47" presetID="22" presetClass="entr" presetSubtype="1"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par>
                          <p:cTn id="50" fill="hold" nodeType="afterGroup">
                            <p:stCondLst>
                              <p:cond delay="500"/>
                            </p:stCondLst>
                            <p:childTnLst>
                              <p:par>
                                <p:cTn id="51" presetID="22" presetClass="entr" presetSubtype="1"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up)">
                                      <p:cBhvr>
                                        <p:cTn id="53" dur="500"/>
                                        <p:tgtEl>
                                          <p:spTgt spid="14"/>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5" presetClass="emph" presetSubtype="0" fill="hold" grpId="1" nodeType="clickEffect">
                                  <p:stCondLst>
                                    <p:cond delay="0"/>
                                  </p:stCondLst>
                                  <p:childTnLst>
                                    <p:animClr clrSpc="hsl" dir="cw">
                                      <p:cBhvr override="childStyle">
                                        <p:cTn id="57" dur="500" fill="hold"/>
                                        <p:tgtEl>
                                          <p:spTgt spid="14"/>
                                        </p:tgtEl>
                                        <p:attrNameLst>
                                          <p:attrName>style.color</p:attrName>
                                        </p:attrNameLst>
                                      </p:cBhvr>
                                      <p:by>
                                        <p:hsl h="0" s="-70588" l="0"/>
                                      </p:by>
                                    </p:animClr>
                                    <p:animClr clrSpc="hsl" dir="cw">
                                      <p:cBhvr>
                                        <p:cTn id="58" dur="500" fill="hold"/>
                                        <p:tgtEl>
                                          <p:spTgt spid="14"/>
                                        </p:tgtEl>
                                        <p:attrNameLst>
                                          <p:attrName>fillcolor</p:attrName>
                                        </p:attrNameLst>
                                      </p:cBhvr>
                                      <p:by>
                                        <p:hsl h="0" s="-70588" l="0"/>
                                      </p:by>
                                    </p:animClr>
                                    <p:animClr clrSpc="hsl" dir="cw">
                                      <p:cBhvr>
                                        <p:cTn id="59" dur="500" fill="hold"/>
                                        <p:tgtEl>
                                          <p:spTgt spid="14"/>
                                        </p:tgtEl>
                                        <p:attrNameLst>
                                          <p:attrName>stroke.color</p:attrName>
                                        </p:attrNameLst>
                                      </p:cBhvr>
                                      <p:by>
                                        <p:hsl h="0" s="-70588" l="0"/>
                                      </p:by>
                                    </p:animClr>
                                    <p:set>
                                      <p:cBhvr>
                                        <p:cTn id="60" dur="500" fill="hold"/>
                                        <p:tgtEl>
                                          <p:spTgt spid="14"/>
                                        </p:tgtEl>
                                        <p:attrNameLst>
                                          <p:attrName>fill.type</p:attrName>
                                        </p:attrNameLst>
                                      </p:cBhvr>
                                      <p:to>
                                        <p:strVal val="solid"/>
                                      </p:to>
                                    </p:set>
                                  </p:childTnLst>
                                </p:cTn>
                              </p:par>
                              <p:par>
                                <p:cTn id="61" presetID="22" presetClass="entr" presetSubtype="1"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ipe(up)">
                                      <p:cBhvr>
                                        <p:cTn id="63" dur="500"/>
                                        <p:tgtEl>
                                          <p:spTgt spid="22"/>
                                        </p:tgtEl>
                                      </p:cBhvr>
                                    </p:animEffect>
                                  </p:childTnLst>
                                </p:cTn>
                              </p:par>
                            </p:childTnLst>
                          </p:cTn>
                        </p:par>
                        <p:par>
                          <p:cTn id="64" fill="hold" nodeType="afterGroup">
                            <p:stCondLst>
                              <p:cond delay="500"/>
                            </p:stCondLst>
                            <p:childTnLst>
                              <p:par>
                                <p:cTn id="65" presetID="22" presetClass="entr" presetSubtype="2"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wipe(right)">
                                      <p:cBhvr>
                                        <p:cTn id="6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4" grpId="1" animBg="1"/>
      <p:bldP spid="15" grpId="0" animBg="1"/>
      <p:bldP spid="16" grpId="0" animBg="1"/>
      <p:bldP spid="16" grpId="1" animBg="1"/>
      <p:bldP spid="17" grpId="0" animBg="1"/>
      <p:bldP spid="18" grpId="0" animBg="1"/>
      <p:bldP spid="18" grpId="1" animBg="1"/>
      <p:bldP spid="19" grpId="0" animBg="1"/>
      <p:bldP spid="20" grpId="0" animBg="1"/>
      <p:bldP spid="20" grpId="1" animBg="1"/>
      <p:bldP spid="22" grpId="0" animBg="1"/>
      <p:bldP spid="31"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Title 3"/>
          <p:cNvSpPr>
            <a:spLocks noGrp="1"/>
          </p:cNvSpPr>
          <p:nvPr>
            <p:ph type="title"/>
          </p:nvPr>
        </p:nvSpPr>
        <p:spPr/>
        <p:txBody>
          <a:bodyPr/>
          <a:lstStyle/>
          <a:p>
            <a:r>
              <a:rPr lang="en-US" dirty="0"/>
              <a:t>Key Terms</a:t>
            </a:r>
          </a:p>
        </p:txBody>
      </p:sp>
      <p:sp>
        <p:nvSpPr>
          <p:cNvPr id="49155" name="Content Placeholder 4"/>
          <p:cNvSpPr>
            <a:spLocks noGrp="1"/>
          </p:cNvSpPr>
          <p:nvPr>
            <p:ph sz="half" idx="1"/>
          </p:nvPr>
        </p:nvSpPr>
        <p:spPr/>
        <p:txBody>
          <a:bodyPr>
            <a:normAutofit fontScale="92500"/>
          </a:bodyPr>
          <a:lstStyle/>
          <a:p>
            <a:pPr marL="514350" indent="-514350">
              <a:buClr>
                <a:srgbClr val="FFC000"/>
              </a:buClr>
              <a:buFont typeface="+mj-lt"/>
              <a:buAutoNum type="arabicPeriod"/>
            </a:pPr>
            <a:r>
              <a:rPr lang="en-US" dirty="0">
                <a:solidFill>
                  <a:schemeClr val="tx1"/>
                </a:solidFill>
              </a:rPr>
              <a:t>price</a:t>
            </a:r>
          </a:p>
          <a:p>
            <a:pPr marL="514350" indent="-514350">
              <a:buClr>
                <a:srgbClr val="FFC000"/>
              </a:buClr>
              <a:buFont typeface="+mj-lt"/>
              <a:buAutoNum type="arabicPeriod"/>
            </a:pPr>
            <a:r>
              <a:rPr lang="en-US" dirty="0">
                <a:solidFill>
                  <a:schemeClr val="tx1"/>
                </a:solidFill>
              </a:rPr>
              <a:t>target return objective</a:t>
            </a:r>
          </a:p>
          <a:p>
            <a:pPr marL="514350" indent="-514350">
              <a:buClr>
                <a:srgbClr val="FFC000"/>
              </a:buClr>
              <a:buFont typeface="+mj-lt"/>
              <a:buAutoNum type="arabicPeriod"/>
            </a:pPr>
            <a:r>
              <a:rPr lang="en-US" dirty="0">
                <a:solidFill>
                  <a:schemeClr val="tx1"/>
                </a:solidFill>
              </a:rPr>
              <a:t>profit maximization objective</a:t>
            </a:r>
          </a:p>
          <a:p>
            <a:pPr marL="514350" indent="-514350">
              <a:buClr>
                <a:srgbClr val="FFC000"/>
              </a:buClr>
              <a:buFont typeface="+mj-lt"/>
              <a:buAutoNum type="arabicPeriod"/>
            </a:pPr>
            <a:r>
              <a:rPr lang="en-US" dirty="0">
                <a:solidFill>
                  <a:schemeClr val="tx1"/>
                </a:solidFill>
              </a:rPr>
              <a:t>sales-oriented objective</a:t>
            </a:r>
          </a:p>
          <a:p>
            <a:pPr marL="514350" indent="-514350">
              <a:buClr>
                <a:srgbClr val="FFC000"/>
              </a:buClr>
              <a:buFont typeface="+mj-lt"/>
              <a:buAutoNum type="arabicPeriod"/>
            </a:pPr>
            <a:r>
              <a:rPr lang="en-US" dirty="0">
                <a:solidFill>
                  <a:schemeClr val="tx1"/>
                </a:solidFill>
              </a:rPr>
              <a:t>status quo objectives</a:t>
            </a:r>
          </a:p>
          <a:p>
            <a:pPr marL="514350" indent="-514350">
              <a:buClr>
                <a:srgbClr val="FFC000"/>
              </a:buClr>
              <a:buFont typeface="+mj-lt"/>
              <a:buAutoNum type="arabicPeriod"/>
            </a:pPr>
            <a:r>
              <a:rPr lang="en-US" dirty="0" err="1">
                <a:solidFill>
                  <a:schemeClr val="tx1"/>
                </a:solidFill>
              </a:rPr>
              <a:t>nonprice</a:t>
            </a:r>
            <a:r>
              <a:rPr lang="en-US" dirty="0">
                <a:solidFill>
                  <a:schemeClr val="tx1"/>
                </a:solidFill>
              </a:rPr>
              <a:t> competition</a:t>
            </a:r>
          </a:p>
          <a:p>
            <a:pPr marL="514350">
              <a:buClr>
                <a:srgbClr val="FFC000"/>
              </a:buClr>
            </a:pPr>
            <a:r>
              <a:rPr lang="en-US" dirty="0">
                <a:solidFill>
                  <a:schemeClr val="tx1"/>
                </a:solidFill>
              </a:rPr>
              <a:t>administered prices</a:t>
            </a:r>
          </a:p>
          <a:p>
            <a:pPr marL="514350" indent="-514350">
              <a:buClr>
                <a:srgbClr val="FFC000"/>
              </a:buClr>
              <a:buFont typeface="+mj-lt"/>
              <a:buAutoNum type="arabicPeriod"/>
            </a:pPr>
            <a:endParaRPr lang="en-US" dirty="0">
              <a:solidFill>
                <a:schemeClr val="tx1"/>
              </a:solidFill>
            </a:endParaRPr>
          </a:p>
          <a:p>
            <a:endParaRPr lang="en-US" dirty="0"/>
          </a:p>
          <a:p>
            <a:endParaRPr lang="en-US" dirty="0"/>
          </a:p>
        </p:txBody>
      </p:sp>
      <p:sp>
        <p:nvSpPr>
          <p:cNvPr id="4" name="Content Placeholder 3"/>
          <p:cNvSpPr>
            <a:spLocks noGrp="1"/>
          </p:cNvSpPr>
          <p:nvPr>
            <p:ph sz="half" idx="2"/>
          </p:nvPr>
        </p:nvSpPr>
        <p:spPr/>
        <p:txBody>
          <a:bodyPr>
            <a:normAutofit fontScale="92500"/>
          </a:bodyPr>
          <a:lstStyle/>
          <a:p>
            <a:pPr marL="514350" indent="-514350">
              <a:buClr>
                <a:srgbClr val="FFC000"/>
              </a:buClr>
              <a:buFont typeface="+mj-lt"/>
              <a:buAutoNum type="arabicPeriod" startAt="8"/>
            </a:pPr>
            <a:r>
              <a:rPr lang="en-US" dirty="0">
                <a:solidFill>
                  <a:schemeClr val="tx1"/>
                </a:solidFill>
              </a:rPr>
              <a:t>one-price policy</a:t>
            </a:r>
          </a:p>
          <a:p>
            <a:pPr marL="514350" indent="-514350">
              <a:buClr>
                <a:srgbClr val="FFC000"/>
              </a:buClr>
              <a:buFont typeface="+mj-lt"/>
              <a:buAutoNum type="arabicPeriod" startAt="8"/>
            </a:pPr>
            <a:r>
              <a:rPr lang="en-US" dirty="0">
                <a:solidFill>
                  <a:schemeClr val="tx1"/>
                </a:solidFill>
              </a:rPr>
              <a:t>flexible-price policy</a:t>
            </a:r>
          </a:p>
          <a:p>
            <a:pPr marL="514350" indent="-514350">
              <a:buClr>
                <a:srgbClr val="FFC000"/>
              </a:buClr>
              <a:buFont typeface="+mj-lt"/>
              <a:buAutoNum type="arabicPeriod" startAt="8"/>
            </a:pPr>
            <a:r>
              <a:rPr lang="en-US" dirty="0">
                <a:solidFill>
                  <a:schemeClr val="tx1"/>
                </a:solidFill>
              </a:rPr>
              <a:t>dynamic pricing</a:t>
            </a:r>
          </a:p>
          <a:p>
            <a:pPr marL="514350" indent="-514350">
              <a:buClr>
                <a:srgbClr val="FFC000"/>
              </a:buClr>
              <a:buFont typeface="+mj-lt"/>
              <a:buAutoNum type="arabicPeriod" startAt="8"/>
            </a:pPr>
            <a:r>
              <a:rPr lang="en-US" dirty="0">
                <a:solidFill>
                  <a:schemeClr val="tx1"/>
                </a:solidFill>
              </a:rPr>
              <a:t>skimming price policy</a:t>
            </a:r>
          </a:p>
          <a:p>
            <a:pPr marL="514350" indent="-514350">
              <a:buClr>
                <a:srgbClr val="FFC000"/>
              </a:buClr>
              <a:buFont typeface="+mj-lt"/>
              <a:buAutoNum type="arabicPeriod" startAt="8"/>
            </a:pPr>
            <a:r>
              <a:rPr lang="en-US" dirty="0">
                <a:solidFill>
                  <a:schemeClr val="tx1"/>
                </a:solidFill>
              </a:rPr>
              <a:t>penetration pricing policy</a:t>
            </a:r>
          </a:p>
          <a:p>
            <a:pPr marL="514350" indent="-514350">
              <a:buClr>
                <a:srgbClr val="FFC000"/>
              </a:buClr>
              <a:buFont typeface="+mj-lt"/>
              <a:buAutoNum type="arabicPeriod" startAt="8"/>
            </a:pPr>
            <a:r>
              <a:rPr lang="en-US" dirty="0">
                <a:solidFill>
                  <a:schemeClr val="tx1"/>
                </a:solidFill>
              </a:rPr>
              <a:t>introductory price dealing</a:t>
            </a:r>
          </a:p>
          <a:p>
            <a:pPr marL="514350" indent="-514350">
              <a:buClr>
                <a:srgbClr val="FFC000"/>
              </a:buClr>
              <a:buFont typeface="+mj-lt"/>
              <a:buAutoNum type="arabicPeriod" startAt="8"/>
            </a:pPr>
            <a:r>
              <a:rPr lang="en-US" dirty="0">
                <a:solidFill>
                  <a:schemeClr val="tx1"/>
                </a:solidFill>
              </a:rPr>
              <a:t>basic list prices</a:t>
            </a:r>
          </a:p>
          <a:p>
            <a:pPr marL="0" indent="0">
              <a:buClr>
                <a:srgbClr val="FFC000"/>
              </a:buClr>
              <a:buNone/>
            </a:pPr>
            <a:r>
              <a:rPr lang="mr-IN" dirty="0">
                <a:solidFill>
                  <a:schemeClr val="tx1"/>
                </a:solidFill>
              </a:rPr>
              <a:t>…</a:t>
            </a:r>
            <a:r>
              <a:rPr lang="en-US" dirty="0">
                <a:solidFill>
                  <a:schemeClr val="tx1"/>
                </a:solidFill>
              </a:rPr>
              <a:t>..</a:t>
            </a:r>
          </a:p>
          <a:p>
            <a:endParaRPr lang="en-US" dirty="0">
              <a:solidFill>
                <a:schemeClr val="tx1"/>
              </a:solidFill>
            </a:endParaRPr>
          </a:p>
        </p:txBody>
      </p:sp>
    </p:spTree>
    <p:custDataLst>
      <p:tags r:id="rId1"/>
    </p:custDataLst>
    <p:extLst>
      <p:ext uri="{BB962C8B-B14F-4D97-AF65-F5344CB8AC3E}">
        <p14:creationId xmlns:p14="http://schemas.microsoft.com/office/powerpoint/2010/main" val="90453564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wipe(up)">
                                      <p:cBhvr>
                                        <p:cTn id="7" dur="500"/>
                                        <p:tgtEl>
                                          <p:spTgt spid="49155">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9155">
                                            <p:txEl>
                                              <p:pRg st="1" end="1"/>
                                            </p:txEl>
                                          </p:spTgt>
                                        </p:tgtEl>
                                        <p:attrNameLst>
                                          <p:attrName>style.visibility</p:attrName>
                                        </p:attrNameLst>
                                      </p:cBhvr>
                                      <p:to>
                                        <p:strVal val="visible"/>
                                      </p:to>
                                    </p:set>
                                    <p:animEffect transition="in" filter="wipe(up)">
                                      <p:cBhvr>
                                        <p:cTn id="11" dur="500"/>
                                        <p:tgtEl>
                                          <p:spTgt spid="49155">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9155">
                                            <p:txEl>
                                              <p:pRg st="2" end="2"/>
                                            </p:txEl>
                                          </p:spTgt>
                                        </p:tgtEl>
                                        <p:attrNameLst>
                                          <p:attrName>style.visibility</p:attrName>
                                        </p:attrNameLst>
                                      </p:cBhvr>
                                      <p:to>
                                        <p:strVal val="visible"/>
                                      </p:to>
                                    </p:set>
                                    <p:animEffect transition="in" filter="wipe(up)">
                                      <p:cBhvr>
                                        <p:cTn id="15" dur="500"/>
                                        <p:tgtEl>
                                          <p:spTgt spid="49155">
                                            <p:txEl>
                                              <p:pRg st="2" end="2"/>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49155">
                                            <p:txEl>
                                              <p:pRg st="3" end="3"/>
                                            </p:txEl>
                                          </p:spTgt>
                                        </p:tgtEl>
                                        <p:attrNameLst>
                                          <p:attrName>style.visibility</p:attrName>
                                        </p:attrNameLst>
                                      </p:cBhvr>
                                      <p:to>
                                        <p:strVal val="visible"/>
                                      </p:to>
                                    </p:set>
                                    <p:animEffect transition="in" filter="wipe(up)">
                                      <p:cBhvr>
                                        <p:cTn id="19" dur="500"/>
                                        <p:tgtEl>
                                          <p:spTgt spid="49155">
                                            <p:txEl>
                                              <p:pRg st="3" end="3"/>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49155">
                                            <p:txEl>
                                              <p:pRg st="4" end="4"/>
                                            </p:txEl>
                                          </p:spTgt>
                                        </p:tgtEl>
                                        <p:attrNameLst>
                                          <p:attrName>style.visibility</p:attrName>
                                        </p:attrNameLst>
                                      </p:cBhvr>
                                      <p:to>
                                        <p:strVal val="visible"/>
                                      </p:to>
                                    </p:set>
                                    <p:animEffect transition="in" filter="wipe(up)">
                                      <p:cBhvr>
                                        <p:cTn id="23" dur="500"/>
                                        <p:tgtEl>
                                          <p:spTgt spid="49155">
                                            <p:txEl>
                                              <p:pRg st="4" end="4"/>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49155">
                                            <p:txEl>
                                              <p:pRg st="5" end="5"/>
                                            </p:txEl>
                                          </p:spTgt>
                                        </p:tgtEl>
                                        <p:attrNameLst>
                                          <p:attrName>style.visibility</p:attrName>
                                        </p:attrNameLst>
                                      </p:cBhvr>
                                      <p:to>
                                        <p:strVal val="visible"/>
                                      </p:to>
                                    </p:set>
                                    <p:animEffect transition="in" filter="wipe(up)">
                                      <p:cBhvr>
                                        <p:cTn id="27" dur="500"/>
                                        <p:tgtEl>
                                          <p:spTgt spid="49155">
                                            <p:txEl>
                                              <p:pRg st="5" end="5"/>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49155">
                                            <p:txEl>
                                              <p:pRg st="6" end="6"/>
                                            </p:txEl>
                                          </p:spTgt>
                                        </p:tgtEl>
                                        <p:attrNameLst>
                                          <p:attrName>style.visibility</p:attrName>
                                        </p:attrNameLst>
                                      </p:cBhvr>
                                      <p:to>
                                        <p:strVal val="visible"/>
                                      </p:to>
                                    </p:set>
                                    <p:animEffect transition="in" filter="wipe(up)">
                                      <p:cBhvr>
                                        <p:cTn id="31" dur="500"/>
                                        <p:tgtEl>
                                          <p:spTgt spid="49155">
                                            <p:txEl>
                                              <p:pRg st="6" end="6"/>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animEffect transition="in" filter="wipe(up)">
                                      <p:cBhvr>
                                        <p:cTn id="35" dur="500"/>
                                        <p:tgtEl>
                                          <p:spTgt spid="4">
                                            <p:txEl>
                                              <p:pRg st="0" end="0"/>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4">
                                            <p:txEl>
                                              <p:pRg st="1" end="1"/>
                                            </p:txEl>
                                          </p:spTgt>
                                        </p:tgtEl>
                                        <p:attrNameLst>
                                          <p:attrName>style.visibility</p:attrName>
                                        </p:attrNameLst>
                                      </p:cBhvr>
                                      <p:to>
                                        <p:strVal val="visible"/>
                                      </p:to>
                                    </p:set>
                                    <p:animEffect transition="in" filter="wipe(up)">
                                      <p:cBhvr>
                                        <p:cTn id="39" dur="500"/>
                                        <p:tgtEl>
                                          <p:spTgt spid="4">
                                            <p:txEl>
                                              <p:pRg st="1" end="1"/>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4">
                                            <p:txEl>
                                              <p:pRg st="2" end="2"/>
                                            </p:txEl>
                                          </p:spTgt>
                                        </p:tgtEl>
                                        <p:attrNameLst>
                                          <p:attrName>style.visibility</p:attrName>
                                        </p:attrNameLst>
                                      </p:cBhvr>
                                      <p:to>
                                        <p:strVal val="visible"/>
                                      </p:to>
                                    </p:set>
                                    <p:animEffect transition="in" filter="wipe(up)">
                                      <p:cBhvr>
                                        <p:cTn id="43" dur="500"/>
                                        <p:tgtEl>
                                          <p:spTgt spid="4">
                                            <p:txEl>
                                              <p:pRg st="2" end="2"/>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4">
                                            <p:txEl>
                                              <p:pRg st="3" end="3"/>
                                            </p:txEl>
                                          </p:spTgt>
                                        </p:tgtEl>
                                        <p:attrNameLst>
                                          <p:attrName>style.visibility</p:attrName>
                                        </p:attrNameLst>
                                      </p:cBhvr>
                                      <p:to>
                                        <p:strVal val="visible"/>
                                      </p:to>
                                    </p:set>
                                    <p:animEffect transition="in" filter="wipe(up)">
                                      <p:cBhvr>
                                        <p:cTn id="47" dur="500"/>
                                        <p:tgtEl>
                                          <p:spTgt spid="4">
                                            <p:txEl>
                                              <p:pRg st="3" end="3"/>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4">
                                            <p:txEl>
                                              <p:pRg st="4" end="4"/>
                                            </p:txEl>
                                          </p:spTgt>
                                        </p:tgtEl>
                                        <p:attrNameLst>
                                          <p:attrName>style.visibility</p:attrName>
                                        </p:attrNameLst>
                                      </p:cBhvr>
                                      <p:to>
                                        <p:strVal val="visible"/>
                                      </p:to>
                                    </p:set>
                                    <p:animEffect transition="in" filter="wipe(up)">
                                      <p:cBhvr>
                                        <p:cTn id="51" dur="500"/>
                                        <p:tgtEl>
                                          <p:spTgt spid="4">
                                            <p:txEl>
                                              <p:pRg st="4" end="4"/>
                                            </p:txEl>
                                          </p:spTgt>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4">
                                            <p:txEl>
                                              <p:pRg st="5" end="5"/>
                                            </p:txEl>
                                          </p:spTgt>
                                        </p:tgtEl>
                                        <p:attrNameLst>
                                          <p:attrName>style.visibility</p:attrName>
                                        </p:attrNameLst>
                                      </p:cBhvr>
                                      <p:to>
                                        <p:strVal val="visible"/>
                                      </p:to>
                                    </p:set>
                                    <p:animEffect transition="in" filter="wipe(up)">
                                      <p:cBhvr>
                                        <p:cTn id="55" dur="500"/>
                                        <p:tgtEl>
                                          <p:spTgt spid="4">
                                            <p:txEl>
                                              <p:pRg st="5" end="5"/>
                                            </p:txEl>
                                          </p:spTgt>
                                        </p:tgtEl>
                                      </p:cBhvr>
                                    </p:animEffect>
                                  </p:childTnLst>
                                </p:cTn>
                              </p:par>
                            </p:childTnLst>
                          </p:cTn>
                        </p:par>
                        <p:par>
                          <p:cTn id="56" fill="hold">
                            <p:stCondLst>
                              <p:cond delay="6500"/>
                            </p:stCondLst>
                            <p:childTnLst>
                              <p:par>
                                <p:cTn id="57" presetID="22" presetClass="entr" presetSubtype="1" fill="hold" nodeType="afterEffect">
                                  <p:stCondLst>
                                    <p:cond delay="0"/>
                                  </p:stCondLst>
                                  <p:childTnLst>
                                    <p:set>
                                      <p:cBhvr>
                                        <p:cTn id="58" dur="1" fill="hold">
                                          <p:stCondLst>
                                            <p:cond delay="0"/>
                                          </p:stCondLst>
                                        </p:cTn>
                                        <p:tgtEl>
                                          <p:spTgt spid="4">
                                            <p:txEl>
                                              <p:pRg st="6" end="6"/>
                                            </p:txEl>
                                          </p:spTgt>
                                        </p:tgtEl>
                                        <p:attrNameLst>
                                          <p:attrName>style.visibility</p:attrName>
                                        </p:attrNameLst>
                                      </p:cBhvr>
                                      <p:to>
                                        <p:strVal val="visible"/>
                                      </p:to>
                                    </p:set>
                                    <p:animEffect transition="in" filter="wipe(up)">
                                      <p:cBhvr>
                                        <p:cTn id="59" dur="500"/>
                                        <p:tgtEl>
                                          <p:spTgt spid="4">
                                            <p:txEl>
                                              <p:pRg st="6" end="6"/>
                                            </p:txEl>
                                          </p:spTgt>
                                        </p:tgtEl>
                                      </p:cBhvr>
                                    </p:animEffect>
                                  </p:childTnLst>
                                </p:cTn>
                              </p:par>
                            </p:childTnLst>
                          </p:cTn>
                        </p:par>
                        <p:par>
                          <p:cTn id="60" fill="hold">
                            <p:stCondLst>
                              <p:cond delay="7000"/>
                            </p:stCondLst>
                            <p:childTnLst>
                              <p:par>
                                <p:cTn id="61" presetID="22" presetClass="entr" presetSubtype="1" fill="hold" nodeType="afterEffect">
                                  <p:stCondLst>
                                    <p:cond delay="0"/>
                                  </p:stCondLst>
                                  <p:childTnLst>
                                    <p:set>
                                      <p:cBhvr>
                                        <p:cTn id="62" dur="1" fill="hold">
                                          <p:stCondLst>
                                            <p:cond delay="0"/>
                                          </p:stCondLst>
                                        </p:cTn>
                                        <p:tgtEl>
                                          <p:spTgt spid="4">
                                            <p:txEl>
                                              <p:pRg st="7" end="7"/>
                                            </p:txEl>
                                          </p:spTgt>
                                        </p:tgtEl>
                                        <p:attrNameLst>
                                          <p:attrName>style.visibility</p:attrName>
                                        </p:attrNameLst>
                                      </p:cBhvr>
                                      <p:to>
                                        <p:strVal val="visible"/>
                                      </p:to>
                                    </p:set>
                                    <p:animEffect transition="in" filter="wipe(up)">
                                      <p:cBhvr>
                                        <p:cTn id="63"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Title 3"/>
          <p:cNvSpPr>
            <a:spLocks noGrp="1"/>
          </p:cNvSpPr>
          <p:nvPr>
            <p:ph type="title"/>
          </p:nvPr>
        </p:nvSpPr>
        <p:spPr/>
        <p:txBody>
          <a:bodyPr/>
          <a:lstStyle/>
          <a:p>
            <a:r>
              <a:rPr lang="en-US" dirty="0"/>
              <a:t>Key Terms</a:t>
            </a:r>
          </a:p>
        </p:txBody>
      </p:sp>
      <p:sp>
        <p:nvSpPr>
          <p:cNvPr id="49155" name="Content Placeholder 4"/>
          <p:cNvSpPr>
            <a:spLocks noGrp="1"/>
          </p:cNvSpPr>
          <p:nvPr>
            <p:ph sz="half" idx="1"/>
          </p:nvPr>
        </p:nvSpPr>
        <p:spPr/>
        <p:txBody>
          <a:bodyPr>
            <a:normAutofit fontScale="92500" lnSpcReduction="10000"/>
          </a:bodyPr>
          <a:lstStyle/>
          <a:p>
            <a:pPr marL="514350" indent="-514350">
              <a:buClr>
                <a:srgbClr val="FFC000"/>
              </a:buClr>
              <a:buFont typeface="+mj-lt"/>
              <a:buAutoNum type="arabicPeriod" startAt="15"/>
            </a:pPr>
            <a:r>
              <a:rPr lang="en-US" dirty="0">
                <a:solidFill>
                  <a:schemeClr val="tx1"/>
                </a:solidFill>
              </a:rPr>
              <a:t>discounts</a:t>
            </a:r>
          </a:p>
          <a:p>
            <a:pPr marL="514350" indent="-514350">
              <a:buClr>
                <a:srgbClr val="FFC000"/>
              </a:buClr>
              <a:buFont typeface="+mj-lt"/>
              <a:buAutoNum type="arabicPeriod" startAt="15"/>
            </a:pPr>
            <a:r>
              <a:rPr lang="en-US" dirty="0">
                <a:solidFill>
                  <a:schemeClr val="tx1"/>
                </a:solidFill>
              </a:rPr>
              <a:t>quantity discounts</a:t>
            </a:r>
          </a:p>
          <a:p>
            <a:pPr marL="514350" indent="-514350">
              <a:buClr>
                <a:srgbClr val="FFC000"/>
              </a:buClr>
              <a:buFont typeface="+mj-lt"/>
              <a:buAutoNum type="arabicPeriod" startAt="15"/>
            </a:pPr>
            <a:r>
              <a:rPr lang="en-US" dirty="0">
                <a:solidFill>
                  <a:schemeClr val="tx1"/>
                </a:solidFill>
              </a:rPr>
              <a:t>cumulative quantity discounts</a:t>
            </a:r>
          </a:p>
          <a:p>
            <a:pPr marL="514350" indent="-514350">
              <a:buClr>
                <a:srgbClr val="FFC000"/>
              </a:buClr>
              <a:buFont typeface="+mj-lt"/>
              <a:buAutoNum type="arabicPeriod" startAt="15"/>
            </a:pPr>
            <a:r>
              <a:rPr lang="en-US" dirty="0">
                <a:solidFill>
                  <a:schemeClr val="tx1"/>
                </a:solidFill>
              </a:rPr>
              <a:t>noncumulative quantity discounts</a:t>
            </a:r>
          </a:p>
          <a:p>
            <a:pPr marL="514350" indent="-514350">
              <a:buClr>
                <a:srgbClr val="FFC000"/>
              </a:buClr>
              <a:buFont typeface="+mj-lt"/>
              <a:buAutoNum type="arabicPeriod" startAt="15"/>
            </a:pPr>
            <a:r>
              <a:rPr lang="en-US" dirty="0">
                <a:solidFill>
                  <a:schemeClr val="tx1"/>
                </a:solidFill>
              </a:rPr>
              <a:t>seasonal discount</a:t>
            </a:r>
          </a:p>
          <a:p>
            <a:pPr marL="514350" indent="-514350">
              <a:buClr>
                <a:srgbClr val="FFC000"/>
              </a:buClr>
              <a:buFont typeface="+mj-lt"/>
              <a:buAutoNum type="arabicPeriod" startAt="15"/>
            </a:pPr>
            <a:r>
              <a:rPr lang="en-US" dirty="0">
                <a:solidFill>
                  <a:schemeClr val="tx1"/>
                </a:solidFill>
              </a:rPr>
              <a:t>net</a:t>
            </a:r>
          </a:p>
          <a:p>
            <a:pPr marL="514350" indent="-514350">
              <a:buClr>
                <a:srgbClr val="FFC000"/>
              </a:buClr>
              <a:buFont typeface="+mj-lt"/>
              <a:buAutoNum type="arabicPeriod" startAt="15"/>
            </a:pPr>
            <a:r>
              <a:rPr lang="en-US" dirty="0">
                <a:solidFill>
                  <a:schemeClr val="tx1"/>
                </a:solidFill>
              </a:rPr>
              <a:t>cash discount</a:t>
            </a:r>
          </a:p>
          <a:p>
            <a:pPr marL="514350" indent="-514350">
              <a:buClr>
                <a:srgbClr val="FFC000"/>
              </a:buClr>
              <a:buFont typeface="+mj-lt"/>
              <a:buAutoNum type="arabicPeriod" startAt="15"/>
            </a:pPr>
            <a:r>
              <a:rPr lang="en-US" dirty="0">
                <a:solidFill>
                  <a:schemeClr val="tx1"/>
                </a:solidFill>
              </a:rPr>
              <a:t>2/10, net 30</a:t>
            </a:r>
          </a:p>
          <a:p>
            <a:endParaRPr lang="en-US" dirty="0"/>
          </a:p>
        </p:txBody>
      </p:sp>
      <p:sp>
        <p:nvSpPr>
          <p:cNvPr id="4" name="Content Placeholder 3"/>
          <p:cNvSpPr>
            <a:spLocks noGrp="1"/>
          </p:cNvSpPr>
          <p:nvPr>
            <p:ph sz="half" idx="2"/>
          </p:nvPr>
        </p:nvSpPr>
        <p:spPr>
          <a:xfrm>
            <a:off x="4648200" y="1722437"/>
            <a:ext cx="4419600" cy="4525963"/>
          </a:xfrm>
        </p:spPr>
        <p:txBody>
          <a:bodyPr>
            <a:normAutofit fontScale="92500" lnSpcReduction="10000"/>
          </a:bodyPr>
          <a:lstStyle/>
          <a:p>
            <a:pPr marL="514350" indent="-514350">
              <a:buClr>
                <a:srgbClr val="FFC000"/>
              </a:buClr>
              <a:buFont typeface="+mj-lt"/>
              <a:buAutoNum type="arabicPeriod" startAt="23"/>
            </a:pPr>
            <a:r>
              <a:rPr lang="en-US" dirty="0">
                <a:solidFill>
                  <a:schemeClr val="tx1"/>
                </a:solidFill>
              </a:rPr>
              <a:t>trade (functional) discount</a:t>
            </a:r>
          </a:p>
          <a:p>
            <a:pPr marL="514350" indent="-514350">
              <a:buClr>
                <a:srgbClr val="FFC000"/>
              </a:buClr>
              <a:buFont typeface="+mj-lt"/>
              <a:buAutoNum type="arabicPeriod" startAt="23"/>
            </a:pPr>
            <a:r>
              <a:rPr lang="en-US" dirty="0">
                <a:solidFill>
                  <a:schemeClr val="tx1"/>
                </a:solidFill>
              </a:rPr>
              <a:t>sale price</a:t>
            </a:r>
          </a:p>
          <a:p>
            <a:pPr marL="514350" indent="-514350">
              <a:buClr>
                <a:srgbClr val="FFC000"/>
              </a:buClr>
              <a:buFont typeface="+mj-lt"/>
              <a:buAutoNum type="arabicPeriod" startAt="23"/>
            </a:pPr>
            <a:r>
              <a:rPr lang="en-US" dirty="0">
                <a:solidFill>
                  <a:schemeClr val="tx1"/>
                </a:solidFill>
              </a:rPr>
              <a:t>everyday low pricing</a:t>
            </a:r>
          </a:p>
          <a:p>
            <a:pPr marL="514350" indent="-514350">
              <a:buClr>
                <a:srgbClr val="FFC000"/>
              </a:buClr>
              <a:buFont typeface="+mj-lt"/>
              <a:buAutoNum type="arabicPeriod" startAt="23"/>
            </a:pPr>
            <a:r>
              <a:rPr lang="en-US" dirty="0">
                <a:solidFill>
                  <a:schemeClr val="tx1"/>
                </a:solidFill>
              </a:rPr>
              <a:t>allowances</a:t>
            </a:r>
          </a:p>
          <a:p>
            <a:pPr marL="514350" indent="-514350">
              <a:buClr>
                <a:srgbClr val="FFC000"/>
              </a:buClr>
              <a:buFont typeface="+mj-lt"/>
              <a:buAutoNum type="arabicPeriod" startAt="23"/>
            </a:pPr>
            <a:r>
              <a:rPr lang="en-US" dirty="0">
                <a:solidFill>
                  <a:schemeClr val="tx1"/>
                </a:solidFill>
              </a:rPr>
              <a:t>advertising allowances</a:t>
            </a:r>
          </a:p>
          <a:p>
            <a:pPr marL="514350" indent="-514350">
              <a:buClr>
                <a:srgbClr val="FFC000"/>
              </a:buClr>
              <a:buFont typeface="+mj-lt"/>
              <a:buAutoNum type="arabicPeriod" startAt="23"/>
            </a:pPr>
            <a:r>
              <a:rPr lang="en-US" dirty="0">
                <a:solidFill>
                  <a:schemeClr val="tx1"/>
                </a:solidFill>
              </a:rPr>
              <a:t>stocking allowances</a:t>
            </a:r>
          </a:p>
          <a:p>
            <a:pPr marL="514350" indent="-514350">
              <a:buClr>
                <a:srgbClr val="FFC000"/>
              </a:buClr>
              <a:buFont typeface="+mj-lt"/>
              <a:buAutoNum type="arabicPeriod" startAt="23"/>
            </a:pPr>
            <a:r>
              <a:rPr lang="en-US" dirty="0">
                <a:solidFill>
                  <a:schemeClr val="tx1"/>
                </a:solidFill>
              </a:rPr>
              <a:t>push money (or prize money) allowances</a:t>
            </a:r>
          </a:p>
          <a:p>
            <a:pPr marL="514350" indent="-514350">
              <a:buClr>
                <a:srgbClr val="FFC000"/>
              </a:buClr>
              <a:buFont typeface="+mj-lt"/>
              <a:buAutoNum type="arabicPeriod" startAt="23"/>
            </a:pPr>
            <a:r>
              <a:rPr lang="en-US" dirty="0">
                <a:solidFill>
                  <a:schemeClr val="tx1"/>
                </a:solidFill>
              </a:rPr>
              <a:t>trade-in allowance</a:t>
            </a:r>
          </a:p>
          <a:p>
            <a:pPr marL="0" indent="0">
              <a:buClr>
                <a:srgbClr val="FFC000"/>
              </a:buClr>
              <a:buNone/>
            </a:pPr>
            <a:r>
              <a:rPr lang="mr-IN" dirty="0">
                <a:solidFill>
                  <a:schemeClr val="tx1"/>
                </a:solidFill>
              </a:rPr>
              <a:t>…</a:t>
            </a:r>
            <a:r>
              <a:rPr lang="en-US" dirty="0">
                <a:solidFill>
                  <a:schemeClr val="tx1"/>
                </a:solidFill>
              </a:rPr>
              <a:t>..</a:t>
            </a:r>
          </a:p>
          <a:p>
            <a:endParaRPr lang="en-US" dirty="0"/>
          </a:p>
        </p:txBody>
      </p:sp>
    </p:spTree>
    <p:custDataLst>
      <p:tags r:id="rId1"/>
    </p:custDataLst>
    <p:extLst>
      <p:ext uri="{BB962C8B-B14F-4D97-AF65-F5344CB8AC3E}">
        <p14:creationId xmlns:p14="http://schemas.microsoft.com/office/powerpoint/2010/main" val="138585465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wipe(up)">
                                      <p:cBhvr>
                                        <p:cTn id="7" dur="500"/>
                                        <p:tgtEl>
                                          <p:spTgt spid="49155">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9155">
                                            <p:txEl>
                                              <p:pRg st="1" end="1"/>
                                            </p:txEl>
                                          </p:spTgt>
                                        </p:tgtEl>
                                        <p:attrNameLst>
                                          <p:attrName>style.visibility</p:attrName>
                                        </p:attrNameLst>
                                      </p:cBhvr>
                                      <p:to>
                                        <p:strVal val="visible"/>
                                      </p:to>
                                    </p:set>
                                    <p:animEffect transition="in" filter="wipe(up)">
                                      <p:cBhvr>
                                        <p:cTn id="11" dur="500"/>
                                        <p:tgtEl>
                                          <p:spTgt spid="49155">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9155">
                                            <p:txEl>
                                              <p:pRg st="2" end="2"/>
                                            </p:txEl>
                                          </p:spTgt>
                                        </p:tgtEl>
                                        <p:attrNameLst>
                                          <p:attrName>style.visibility</p:attrName>
                                        </p:attrNameLst>
                                      </p:cBhvr>
                                      <p:to>
                                        <p:strVal val="visible"/>
                                      </p:to>
                                    </p:set>
                                    <p:animEffect transition="in" filter="wipe(up)">
                                      <p:cBhvr>
                                        <p:cTn id="15" dur="500"/>
                                        <p:tgtEl>
                                          <p:spTgt spid="49155">
                                            <p:txEl>
                                              <p:pRg st="2" end="2"/>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49155">
                                            <p:txEl>
                                              <p:pRg st="3" end="3"/>
                                            </p:txEl>
                                          </p:spTgt>
                                        </p:tgtEl>
                                        <p:attrNameLst>
                                          <p:attrName>style.visibility</p:attrName>
                                        </p:attrNameLst>
                                      </p:cBhvr>
                                      <p:to>
                                        <p:strVal val="visible"/>
                                      </p:to>
                                    </p:set>
                                    <p:animEffect transition="in" filter="wipe(up)">
                                      <p:cBhvr>
                                        <p:cTn id="19" dur="500"/>
                                        <p:tgtEl>
                                          <p:spTgt spid="49155">
                                            <p:txEl>
                                              <p:pRg st="3" end="3"/>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49155">
                                            <p:txEl>
                                              <p:pRg st="4" end="4"/>
                                            </p:txEl>
                                          </p:spTgt>
                                        </p:tgtEl>
                                        <p:attrNameLst>
                                          <p:attrName>style.visibility</p:attrName>
                                        </p:attrNameLst>
                                      </p:cBhvr>
                                      <p:to>
                                        <p:strVal val="visible"/>
                                      </p:to>
                                    </p:set>
                                    <p:animEffect transition="in" filter="wipe(up)">
                                      <p:cBhvr>
                                        <p:cTn id="23" dur="500"/>
                                        <p:tgtEl>
                                          <p:spTgt spid="49155">
                                            <p:txEl>
                                              <p:pRg st="4" end="4"/>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49155">
                                            <p:txEl>
                                              <p:pRg st="5" end="5"/>
                                            </p:txEl>
                                          </p:spTgt>
                                        </p:tgtEl>
                                        <p:attrNameLst>
                                          <p:attrName>style.visibility</p:attrName>
                                        </p:attrNameLst>
                                      </p:cBhvr>
                                      <p:to>
                                        <p:strVal val="visible"/>
                                      </p:to>
                                    </p:set>
                                    <p:animEffect transition="in" filter="wipe(up)">
                                      <p:cBhvr>
                                        <p:cTn id="27" dur="500"/>
                                        <p:tgtEl>
                                          <p:spTgt spid="49155">
                                            <p:txEl>
                                              <p:pRg st="5" end="5"/>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49155">
                                            <p:txEl>
                                              <p:pRg st="6" end="6"/>
                                            </p:txEl>
                                          </p:spTgt>
                                        </p:tgtEl>
                                        <p:attrNameLst>
                                          <p:attrName>style.visibility</p:attrName>
                                        </p:attrNameLst>
                                      </p:cBhvr>
                                      <p:to>
                                        <p:strVal val="visible"/>
                                      </p:to>
                                    </p:set>
                                    <p:animEffect transition="in" filter="wipe(up)">
                                      <p:cBhvr>
                                        <p:cTn id="31" dur="500"/>
                                        <p:tgtEl>
                                          <p:spTgt spid="49155">
                                            <p:txEl>
                                              <p:pRg st="6" end="6"/>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49155">
                                            <p:txEl>
                                              <p:pRg st="7" end="7"/>
                                            </p:txEl>
                                          </p:spTgt>
                                        </p:tgtEl>
                                        <p:attrNameLst>
                                          <p:attrName>style.visibility</p:attrName>
                                        </p:attrNameLst>
                                      </p:cBhvr>
                                      <p:to>
                                        <p:strVal val="visible"/>
                                      </p:to>
                                    </p:set>
                                    <p:animEffect transition="in" filter="wipe(up)">
                                      <p:cBhvr>
                                        <p:cTn id="35" dur="500"/>
                                        <p:tgtEl>
                                          <p:spTgt spid="49155">
                                            <p:txEl>
                                              <p:pRg st="7" end="7"/>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4">
                                            <p:txEl>
                                              <p:pRg st="0" end="0"/>
                                            </p:txEl>
                                          </p:spTgt>
                                        </p:tgtEl>
                                        <p:attrNameLst>
                                          <p:attrName>style.visibility</p:attrName>
                                        </p:attrNameLst>
                                      </p:cBhvr>
                                      <p:to>
                                        <p:strVal val="visible"/>
                                      </p:to>
                                    </p:set>
                                    <p:animEffect transition="in" filter="wipe(up)">
                                      <p:cBhvr>
                                        <p:cTn id="39" dur="500"/>
                                        <p:tgtEl>
                                          <p:spTgt spid="4">
                                            <p:txEl>
                                              <p:pRg st="0" end="0"/>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4">
                                            <p:txEl>
                                              <p:pRg st="1" end="1"/>
                                            </p:txEl>
                                          </p:spTgt>
                                        </p:tgtEl>
                                        <p:attrNameLst>
                                          <p:attrName>style.visibility</p:attrName>
                                        </p:attrNameLst>
                                      </p:cBhvr>
                                      <p:to>
                                        <p:strVal val="visible"/>
                                      </p:to>
                                    </p:set>
                                    <p:animEffect transition="in" filter="wipe(up)">
                                      <p:cBhvr>
                                        <p:cTn id="43" dur="500"/>
                                        <p:tgtEl>
                                          <p:spTgt spid="4">
                                            <p:txEl>
                                              <p:pRg st="1" end="1"/>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4">
                                            <p:txEl>
                                              <p:pRg st="2" end="2"/>
                                            </p:txEl>
                                          </p:spTgt>
                                        </p:tgtEl>
                                        <p:attrNameLst>
                                          <p:attrName>style.visibility</p:attrName>
                                        </p:attrNameLst>
                                      </p:cBhvr>
                                      <p:to>
                                        <p:strVal val="visible"/>
                                      </p:to>
                                    </p:set>
                                    <p:animEffect transition="in" filter="wipe(up)">
                                      <p:cBhvr>
                                        <p:cTn id="47" dur="500"/>
                                        <p:tgtEl>
                                          <p:spTgt spid="4">
                                            <p:txEl>
                                              <p:pRg st="2" end="2"/>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4">
                                            <p:txEl>
                                              <p:pRg st="3" end="3"/>
                                            </p:txEl>
                                          </p:spTgt>
                                        </p:tgtEl>
                                        <p:attrNameLst>
                                          <p:attrName>style.visibility</p:attrName>
                                        </p:attrNameLst>
                                      </p:cBhvr>
                                      <p:to>
                                        <p:strVal val="visible"/>
                                      </p:to>
                                    </p:set>
                                    <p:animEffect transition="in" filter="wipe(up)">
                                      <p:cBhvr>
                                        <p:cTn id="51" dur="500"/>
                                        <p:tgtEl>
                                          <p:spTgt spid="4">
                                            <p:txEl>
                                              <p:pRg st="3" end="3"/>
                                            </p:txEl>
                                          </p:spTgt>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4">
                                            <p:txEl>
                                              <p:pRg st="4" end="4"/>
                                            </p:txEl>
                                          </p:spTgt>
                                        </p:tgtEl>
                                        <p:attrNameLst>
                                          <p:attrName>style.visibility</p:attrName>
                                        </p:attrNameLst>
                                      </p:cBhvr>
                                      <p:to>
                                        <p:strVal val="visible"/>
                                      </p:to>
                                    </p:set>
                                    <p:animEffect transition="in" filter="wipe(up)">
                                      <p:cBhvr>
                                        <p:cTn id="55" dur="500"/>
                                        <p:tgtEl>
                                          <p:spTgt spid="4">
                                            <p:txEl>
                                              <p:pRg st="4" end="4"/>
                                            </p:txEl>
                                          </p:spTgt>
                                        </p:tgtEl>
                                      </p:cBhvr>
                                    </p:animEffect>
                                  </p:childTnLst>
                                </p:cTn>
                              </p:par>
                            </p:childTnLst>
                          </p:cTn>
                        </p:par>
                        <p:par>
                          <p:cTn id="56" fill="hold">
                            <p:stCondLst>
                              <p:cond delay="6500"/>
                            </p:stCondLst>
                            <p:childTnLst>
                              <p:par>
                                <p:cTn id="57" presetID="22" presetClass="entr" presetSubtype="1" fill="hold" nodeType="afterEffect">
                                  <p:stCondLst>
                                    <p:cond delay="0"/>
                                  </p:stCondLst>
                                  <p:childTnLst>
                                    <p:set>
                                      <p:cBhvr>
                                        <p:cTn id="58" dur="1" fill="hold">
                                          <p:stCondLst>
                                            <p:cond delay="0"/>
                                          </p:stCondLst>
                                        </p:cTn>
                                        <p:tgtEl>
                                          <p:spTgt spid="4">
                                            <p:txEl>
                                              <p:pRg st="5" end="5"/>
                                            </p:txEl>
                                          </p:spTgt>
                                        </p:tgtEl>
                                        <p:attrNameLst>
                                          <p:attrName>style.visibility</p:attrName>
                                        </p:attrNameLst>
                                      </p:cBhvr>
                                      <p:to>
                                        <p:strVal val="visible"/>
                                      </p:to>
                                    </p:set>
                                    <p:animEffect transition="in" filter="wipe(up)">
                                      <p:cBhvr>
                                        <p:cTn id="59" dur="500"/>
                                        <p:tgtEl>
                                          <p:spTgt spid="4">
                                            <p:txEl>
                                              <p:pRg st="5" end="5"/>
                                            </p:txEl>
                                          </p:spTgt>
                                        </p:tgtEl>
                                      </p:cBhvr>
                                    </p:animEffect>
                                  </p:childTnLst>
                                </p:cTn>
                              </p:par>
                            </p:childTnLst>
                          </p:cTn>
                        </p:par>
                        <p:par>
                          <p:cTn id="60" fill="hold">
                            <p:stCondLst>
                              <p:cond delay="7000"/>
                            </p:stCondLst>
                            <p:childTnLst>
                              <p:par>
                                <p:cTn id="61" presetID="22" presetClass="entr" presetSubtype="1" fill="hold" nodeType="afterEffect">
                                  <p:stCondLst>
                                    <p:cond delay="0"/>
                                  </p:stCondLst>
                                  <p:childTnLst>
                                    <p:set>
                                      <p:cBhvr>
                                        <p:cTn id="62" dur="1" fill="hold">
                                          <p:stCondLst>
                                            <p:cond delay="0"/>
                                          </p:stCondLst>
                                        </p:cTn>
                                        <p:tgtEl>
                                          <p:spTgt spid="4">
                                            <p:txEl>
                                              <p:pRg st="6" end="6"/>
                                            </p:txEl>
                                          </p:spTgt>
                                        </p:tgtEl>
                                        <p:attrNameLst>
                                          <p:attrName>style.visibility</p:attrName>
                                        </p:attrNameLst>
                                      </p:cBhvr>
                                      <p:to>
                                        <p:strVal val="visible"/>
                                      </p:to>
                                    </p:set>
                                    <p:animEffect transition="in" filter="wipe(up)">
                                      <p:cBhvr>
                                        <p:cTn id="63" dur="500"/>
                                        <p:tgtEl>
                                          <p:spTgt spid="4">
                                            <p:txEl>
                                              <p:pRg st="6" end="6"/>
                                            </p:txEl>
                                          </p:spTgt>
                                        </p:tgtEl>
                                      </p:cBhvr>
                                    </p:animEffect>
                                  </p:childTnLst>
                                </p:cTn>
                              </p:par>
                            </p:childTnLst>
                          </p:cTn>
                        </p:par>
                        <p:par>
                          <p:cTn id="64" fill="hold">
                            <p:stCondLst>
                              <p:cond delay="7500"/>
                            </p:stCondLst>
                            <p:childTnLst>
                              <p:par>
                                <p:cTn id="65" presetID="22" presetClass="entr" presetSubtype="1" fill="hold" nodeType="afterEffect">
                                  <p:stCondLst>
                                    <p:cond delay="0"/>
                                  </p:stCondLst>
                                  <p:childTnLst>
                                    <p:set>
                                      <p:cBhvr>
                                        <p:cTn id="66" dur="1" fill="hold">
                                          <p:stCondLst>
                                            <p:cond delay="0"/>
                                          </p:stCondLst>
                                        </p:cTn>
                                        <p:tgtEl>
                                          <p:spTgt spid="4">
                                            <p:txEl>
                                              <p:pRg st="7" end="7"/>
                                            </p:txEl>
                                          </p:spTgt>
                                        </p:tgtEl>
                                        <p:attrNameLst>
                                          <p:attrName>style.visibility</p:attrName>
                                        </p:attrNameLst>
                                      </p:cBhvr>
                                      <p:to>
                                        <p:strVal val="visible"/>
                                      </p:to>
                                    </p:set>
                                    <p:animEffect transition="in" filter="wipe(up)">
                                      <p:cBhvr>
                                        <p:cTn id="67" dur="500"/>
                                        <p:tgtEl>
                                          <p:spTgt spid="4">
                                            <p:txEl>
                                              <p:pRg st="7" end="7"/>
                                            </p:txEl>
                                          </p:spTgt>
                                        </p:tgtEl>
                                      </p:cBhvr>
                                    </p:animEffect>
                                  </p:childTnLst>
                                </p:cTn>
                              </p:par>
                            </p:childTnLst>
                          </p:cTn>
                        </p:par>
                        <p:par>
                          <p:cTn id="68" fill="hold">
                            <p:stCondLst>
                              <p:cond delay="8000"/>
                            </p:stCondLst>
                            <p:childTnLst>
                              <p:par>
                                <p:cTn id="69" presetID="22" presetClass="entr" presetSubtype="1" fill="hold" nodeType="afterEffect">
                                  <p:stCondLst>
                                    <p:cond delay="0"/>
                                  </p:stCondLst>
                                  <p:childTnLst>
                                    <p:set>
                                      <p:cBhvr>
                                        <p:cTn id="70" dur="1" fill="hold">
                                          <p:stCondLst>
                                            <p:cond delay="0"/>
                                          </p:stCondLst>
                                        </p:cTn>
                                        <p:tgtEl>
                                          <p:spTgt spid="4">
                                            <p:txEl>
                                              <p:pRg st="8" end="8"/>
                                            </p:txEl>
                                          </p:spTgt>
                                        </p:tgtEl>
                                        <p:attrNameLst>
                                          <p:attrName>style.visibility</p:attrName>
                                        </p:attrNameLst>
                                      </p:cBhvr>
                                      <p:to>
                                        <p:strVal val="visible"/>
                                      </p:to>
                                    </p:set>
                                    <p:animEffect transition="in" filter="wipe(up)">
                                      <p:cBhvr>
                                        <p:cTn id="71"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Title 3"/>
          <p:cNvSpPr>
            <a:spLocks noGrp="1"/>
          </p:cNvSpPr>
          <p:nvPr>
            <p:ph type="title"/>
          </p:nvPr>
        </p:nvSpPr>
        <p:spPr/>
        <p:txBody>
          <a:bodyPr/>
          <a:lstStyle/>
          <a:p>
            <a:r>
              <a:rPr lang="en-US" dirty="0"/>
              <a:t>Key Terms</a:t>
            </a:r>
          </a:p>
        </p:txBody>
      </p:sp>
      <p:sp>
        <p:nvSpPr>
          <p:cNvPr id="49155" name="Content Placeholder 4"/>
          <p:cNvSpPr>
            <a:spLocks noGrp="1"/>
          </p:cNvSpPr>
          <p:nvPr>
            <p:ph sz="half" idx="1"/>
          </p:nvPr>
        </p:nvSpPr>
        <p:spPr>
          <a:xfrm>
            <a:off x="4648200" y="1524000"/>
            <a:ext cx="4038600" cy="4525963"/>
          </a:xfrm>
        </p:spPr>
        <p:txBody>
          <a:bodyPr>
            <a:normAutofit lnSpcReduction="10000"/>
          </a:bodyPr>
          <a:lstStyle/>
          <a:p>
            <a:pPr marL="514350" indent="-514350">
              <a:buClr>
                <a:srgbClr val="FFC000"/>
              </a:buClr>
              <a:buFont typeface="+mj-lt"/>
              <a:buAutoNum type="arabicPeriod" startAt="38"/>
            </a:pPr>
            <a:r>
              <a:rPr lang="en-US" dirty="0">
                <a:solidFill>
                  <a:schemeClr val="tx1"/>
                </a:solidFill>
              </a:rPr>
              <a:t>dumping</a:t>
            </a:r>
          </a:p>
          <a:p>
            <a:pPr marL="514350" indent="-514350">
              <a:buClr>
                <a:srgbClr val="FFC000"/>
              </a:buClr>
              <a:buFont typeface="+mj-lt"/>
              <a:buAutoNum type="arabicPeriod" startAt="38"/>
            </a:pPr>
            <a:r>
              <a:rPr lang="en-US" dirty="0">
                <a:solidFill>
                  <a:schemeClr val="tx1"/>
                </a:solidFill>
              </a:rPr>
              <a:t>phony list prices</a:t>
            </a:r>
          </a:p>
          <a:p>
            <a:pPr marL="514350" indent="-514350">
              <a:buClr>
                <a:srgbClr val="FFC000"/>
              </a:buClr>
              <a:buFont typeface="+mj-lt"/>
              <a:buAutoNum type="arabicPeriod" startAt="38"/>
            </a:pPr>
            <a:r>
              <a:rPr lang="en-US" dirty="0">
                <a:solidFill>
                  <a:schemeClr val="tx1"/>
                </a:solidFill>
              </a:rPr>
              <a:t>Wheeler Lea Amendment</a:t>
            </a:r>
          </a:p>
          <a:p>
            <a:pPr marL="514350" indent="-514350">
              <a:buClr>
                <a:srgbClr val="FFC000"/>
              </a:buClr>
              <a:buFont typeface="+mj-lt"/>
              <a:buAutoNum type="arabicPeriod" startAt="38"/>
            </a:pPr>
            <a:r>
              <a:rPr lang="en-US" dirty="0">
                <a:solidFill>
                  <a:schemeClr val="tx1"/>
                </a:solidFill>
              </a:rPr>
              <a:t>price fixing</a:t>
            </a:r>
          </a:p>
          <a:p>
            <a:pPr marL="514350" indent="-514350">
              <a:buClr>
                <a:srgbClr val="FFC000"/>
              </a:buClr>
              <a:buFont typeface="+mj-lt"/>
              <a:buAutoNum type="arabicPeriod" startAt="38"/>
            </a:pPr>
            <a:r>
              <a:rPr lang="en-US" dirty="0">
                <a:solidFill>
                  <a:schemeClr val="tx1"/>
                </a:solidFill>
              </a:rPr>
              <a:t>Robinson-Patman Act</a:t>
            </a:r>
          </a:p>
          <a:p>
            <a:pPr marL="514350" indent="-514350">
              <a:buClr>
                <a:srgbClr val="FFC000"/>
              </a:buClr>
              <a:buFont typeface="+mj-lt"/>
              <a:buAutoNum type="arabicPeriod" startAt="38"/>
            </a:pPr>
            <a:r>
              <a:rPr lang="en-US" dirty="0">
                <a:solidFill>
                  <a:schemeClr val="tx1"/>
                </a:solidFill>
              </a:rPr>
              <a:t>price discrimination</a:t>
            </a:r>
          </a:p>
        </p:txBody>
      </p:sp>
      <p:sp>
        <p:nvSpPr>
          <p:cNvPr id="5" name="Content Placeholder 4"/>
          <p:cNvSpPr>
            <a:spLocks noGrp="1"/>
          </p:cNvSpPr>
          <p:nvPr>
            <p:ph sz="half" idx="2"/>
          </p:nvPr>
        </p:nvSpPr>
        <p:spPr>
          <a:xfrm>
            <a:off x="533400" y="1600200"/>
            <a:ext cx="4038600" cy="4525963"/>
          </a:xfrm>
        </p:spPr>
        <p:txBody>
          <a:bodyPr>
            <a:normAutofit lnSpcReduction="10000"/>
          </a:bodyPr>
          <a:lstStyle/>
          <a:p>
            <a:pPr marL="514350" indent="-514350">
              <a:buClr>
                <a:srgbClr val="FFC000"/>
              </a:buClr>
              <a:buFont typeface="+mj-lt"/>
              <a:buAutoNum type="arabicPeriod" startAt="31"/>
            </a:pPr>
            <a:r>
              <a:rPr lang="en-US" dirty="0">
                <a:solidFill>
                  <a:schemeClr val="tx1"/>
                </a:solidFill>
              </a:rPr>
              <a:t>rebates</a:t>
            </a:r>
          </a:p>
          <a:p>
            <a:pPr marL="514350" indent="-514350">
              <a:buClr>
                <a:srgbClr val="FFC000"/>
              </a:buClr>
              <a:buFont typeface="+mj-lt"/>
              <a:buAutoNum type="arabicPeriod" startAt="31"/>
            </a:pPr>
            <a:r>
              <a:rPr lang="en-US" dirty="0">
                <a:solidFill>
                  <a:schemeClr val="tx1"/>
                </a:solidFill>
              </a:rPr>
              <a:t>F.O.B.</a:t>
            </a:r>
          </a:p>
          <a:p>
            <a:pPr marL="514350" indent="-514350">
              <a:buClr>
                <a:srgbClr val="FFC000"/>
              </a:buClr>
              <a:buFont typeface="+mj-lt"/>
              <a:buAutoNum type="arabicPeriod" startAt="31"/>
            </a:pPr>
            <a:r>
              <a:rPr lang="en-US" dirty="0">
                <a:solidFill>
                  <a:schemeClr val="tx1"/>
                </a:solidFill>
              </a:rPr>
              <a:t>zone pricing</a:t>
            </a:r>
          </a:p>
          <a:p>
            <a:pPr marL="514350" indent="-514350">
              <a:buClr>
                <a:srgbClr val="FFC000"/>
              </a:buClr>
              <a:buFont typeface="+mj-lt"/>
              <a:buAutoNum type="arabicPeriod" startAt="31"/>
            </a:pPr>
            <a:r>
              <a:rPr lang="en-US" dirty="0">
                <a:solidFill>
                  <a:schemeClr val="tx1"/>
                </a:solidFill>
              </a:rPr>
              <a:t>uniform delivered pricing</a:t>
            </a:r>
          </a:p>
          <a:p>
            <a:pPr marL="514350" indent="-514350">
              <a:buClr>
                <a:srgbClr val="FFC000"/>
              </a:buClr>
              <a:buFont typeface="+mj-lt"/>
              <a:buAutoNum type="arabicPeriod" startAt="31"/>
            </a:pPr>
            <a:r>
              <a:rPr lang="en-US" dirty="0">
                <a:solidFill>
                  <a:schemeClr val="tx1"/>
                </a:solidFill>
              </a:rPr>
              <a:t>freight-absorption pricing</a:t>
            </a:r>
          </a:p>
          <a:p>
            <a:pPr marL="514350" indent="-514350">
              <a:buClr>
                <a:srgbClr val="FFC000"/>
              </a:buClr>
              <a:buFont typeface="+mj-lt"/>
              <a:buAutoNum type="arabicPeriod" startAt="31"/>
            </a:pPr>
            <a:r>
              <a:rPr lang="en-US" dirty="0">
                <a:solidFill>
                  <a:schemeClr val="tx1"/>
                </a:solidFill>
              </a:rPr>
              <a:t>value pricing</a:t>
            </a:r>
          </a:p>
          <a:p>
            <a:pPr marL="514350">
              <a:buClr>
                <a:srgbClr val="FFC000"/>
              </a:buClr>
              <a:buFont typeface="+mj-lt"/>
              <a:buAutoNum type="arabicPeriod" startAt="31"/>
            </a:pPr>
            <a:r>
              <a:rPr lang="en-US" dirty="0">
                <a:solidFill>
                  <a:schemeClr val="tx1"/>
                </a:solidFill>
              </a:rPr>
              <a:t>unfair trade practice acts</a:t>
            </a:r>
          </a:p>
          <a:p>
            <a:endParaRPr lang="en-US" dirty="0"/>
          </a:p>
        </p:txBody>
      </p:sp>
    </p:spTree>
    <p:custDataLst>
      <p:tags r:id="rId1"/>
    </p:custDataLst>
    <p:extLst>
      <p:ext uri="{BB962C8B-B14F-4D97-AF65-F5344CB8AC3E}">
        <p14:creationId xmlns:p14="http://schemas.microsoft.com/office/powerpoint/2010/main" val="114409745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wipe(up)">
                                      <p:cBhvr>
                                        <p:cTn id="11" dur="500"/>
                                        <p:tgtEl>
                                          <p:spTgt spid="5">
                                            <p:txEl>
                                              <p:pRg st="1" end="1"/>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wipe(up)">
                                      <p:cBhvr>
                                        <p:cTn id="15" dur="500"/>
                                        <p:tgtEl>
                                          <p:spTgt spid="5">
                                            <p:txEl>
                                              <p:pRg st="2" end="2"/>
                                            </p:txEl>
                                          </p:spTgt>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Effect transition="in" filter="wipe(up)">
                                      <p:cBhvr>
                                        <p:cTn id="19" dur="500"/>
                                        <p:tgtEl>
                                          <p:spTgt spid="5">
                                            <p:txEl>
                                              <p:pRg st="3" end="3"/>
                                            </p:txEl>
                                          </p:spTgt>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wipe(up)">
                                      <p:cBhvr>
                                        <p:cTn id="23" dur="500"/>
                                        <p:tgtEl>
                                          <p:spTgt spid="5">
                                            <p:txEl>
                                              <p:pRg st="4" end="4"/>
                                            </p:txEl>
                                          </p:spTgt>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wipe(up)">
                                      <p:cBhvr>
                                        <p:cTn id="27" dur="500"/>
                                        <p:tgtEl>
                                          <p:spTgt spid="5">
                                            <p:txEl>
                                              <p:pRg st="5" end="5"/>
                                            </p:txEl>
                                          </p:spTgt>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Effect transition="in" filter="wipe(up)">
                                      <p:cBhvr>
                                        <p:cTn id="31" dur="500"/>
                                        <p:tgtEl>
                                          <p:spTgt spid="5">
                                            <p:txEl>
                                              <p:pRg st="6" end="6"/>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49155">
                                            <p:txEl>
                                              <p:pRg st="0" end="0"/>
                                            </p:txEl>
                                          </p:spTgt>
                                        </p:tgtEl>
                                        <p:attrNameLst>
                                          <p:attrName>style.visibility</p:attrName>
                                        </p:attrNameLst>
                                      </p:cBhvr>
                                      <p:to>
                                        <p:strVal val="visible"/>
                                      </p:to>
                                    </p:set>
                                    <p:animEffect transition="in" filter="wipe(up)">
                                      <p:cBhvr>
                                        <p:cTn id="35" dur="500"/>
                                        <p:tgtEl>
                                          <p:spTgt spid="49155">
                                            <p:txEl>
                                              <p:pRg st="0" end="0"/>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49155">
                                            <p:txEl>
                                              <p:pRg st="1" end="1"/>
                                            </p:txEl>
                                          </p:spTgt>
                                        </p:tgtEl>
                                        <p:attrNameLst>
                                          <p:attrName>style.visibility</p:attrName>
                                        </p:attrNameLst>
                                      </p:cBhvr>
                                      <p:to>
                                        <p:strVal val="visible"/>
                                      </p:to>
                                    </p:set>
                                    <p:animEffect transition="in" filter="wipe(up)">
                                      <p:cBhvr>
                                        <p:cTn id="39" dur="500"/>
                                        <p:tgtEl>
                                          <p:spTgt spid="49155">
                                            <p:txEl>
                                              <p:pRg st="1" end="1"/>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49155">
                                            <p:txEl>
                                              <p:pRg st="2" end="2"/>
                                            </p:txEl>
                                          </p:spTgt>
                                        </p:tgtEl>
                                        <p:attrNameLst>
                                          <p:attrName>style.visibility</p:attrName>
                                        </p:attrNameLst>
                                      </p:cBhvr>
                                      <p:to>
                                        <p:strVal val="visible"/>
                                      </p:to>
                                    </p:set>
                                    <p:animEffect transition="in" filter="wipe(up)">
                                      <p:cBhvr>
                                        <p:cTn id="43" dur="500"/>
                                        <p:tgtEl>
                                          <p:spTgt spid="49155">
                                            <p:txEl>
                                              <p:pRg st="2" end="2"/>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49155">
                                            <p:txEl>
                                              <p:pRg st="3" end="3"/>
                                            </p:txEl>
                                          </p:spTgt>
                                        </p:tgtEl>
                                        <p:attrNameLst>
                                          <p:attrName>style.visibility</p:attrName>
                                        </p:attrNameLst>
                                      </p:cBhvr>
                                      <p:to>
                                        <p:strVal val="visible"/>
                                      </p:to>
                                    </p:set>
                                    <p:animEffect transition="in" filter="wipe(up)">
                                      <p:cBhvr>
                                        <p:cTn id="47" dur="500"/>
                                        <p:tgtEl>
                                          <p:spTgt spid="49155">
                                            <p:txEl>
                                              <p:pRg st="3" end="3"/>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49155">
                                            <p:txEl>
                                              <p:pRg st="4" end="4"/>
                                            </p:txEl>
                                          </p:spTgt>
                                        </p:tgtEl>
                                        <p:attrNameLst>
                                          <p:attrName>style.visibility</p:attrName>
                                        </p:attrNameLst>
                                      </p:cBhvr>
                                      <p:to>
                                        <p:strVal val="visible"/>
                                      </p:to>
                                    </p:set>
                                    <p:animEffect transition="in" filter="wipe(up)">
                                      <p:cBhvr>
                                        <p:cTn id="51" dur="500"/>
                                        <p:tgtEl>
                                          <p:spTgt spid="49155">
                                            <p:txEl>
                                              <p:pRg st="4" end="4"/>
                                            </p:txEl>
                                          </p:spTgt>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49155">
                                            <p:txEl>
                                              <p:pRg st="5" end="5"/>
                                            </p:txEl>
                                          </p:spTgt>
                                        </p:tgtEl>
                                        <p:attrNameLst>
                                          <p:attrName>style.visibility</p:attrName>
                                        </p:attrNameLst>
                                      </p:cBhvr>
                                      <p:to>
                                        <p:strVal val="visible"/>
                                      </p:to>
                                    </p:set>
                                    <p:animEffect transition="in" filter="wipe(up)">
                                      <p:cBhvr>
                                        <p:cTn id="55" dur="500"/>
                                        <p:tgtEl>
                                          <p:spTgt spid="4915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4521</TotalTime>
  <Words>6194</Words>
  <Application>Microsoft Office PowerPoint</Application>
  <PresentationFormat>On-screen Show (4:3)</PresentationFormat>
  <Paragraphs>616</Paragraphs>
  <Slides>30</Slides>
  <Notes>30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Arial</vt:lpstr>
      <vt:lpstr>Calibri</vt:lpstr>
      <vt:lpstr>Century Gothic</vt:lpstr>
      <vt:lpstr>Mangal</vt:lpstr>
      <vt:lpstr>Times New Roman</vt:lpstr>
      <vt:lpstr>Wingdings</vt:lpstr>
      <vt:lpstr>Wingdings 2</vt:lpstr>
      <vt:lpstr>Verve</vt:lpstr>
      <vt:lpstr>Chapter 17</vt:lpstr>
      <vt:lpstr>At the end of this presentation, you should be able to:</vt:lpstr>
      <vt:lpstr>At the end of this presentation, you should be able to:</vt:lpstr>
      <vt:lpstr>Strategy Planning and Pricing Objectives and Policies  (Exhibit 17-1)</vt:lpstr>
      <vt:lpstr>Starbury</vt:lpstr>
      <vt:lpstr>Price Exchanged for Something of Value (As Seen by Consumers or Users)  (Exhibit 17-2)</vt:lpstr>
      <vt:lpstr>Price Exchanged for Something of Value (As Seen by Channel Members) (Exhibit 17-3)</vt:lpstr>
      <vt:lpstr>Possible Pricing Objectives (Exhibit 17-4), slide 1 of 3</vt:lpstr>
      <vt:lpstr>Possible Pricing Objectives (Exhibit 17-4), slide 2 of 3</vt:lpstr>
      <vt:lpstr>Possible Pricing Objectives (Exhibit 17-4), slide 3 of 3</vt:lpstr>
      <vt:lpstr>Checking Your Knowledge</vt:lpstr>
      <vt:lpstr>Most Firms Set Specific Pricing Policies—To Reach Objectives</vt:lpstr>
      <vt:lpstr>Too Much Price-Cutting Erodes Profits (Exhibit 17-5)</vt:lpstr>
      <vt:lpstr>Price-Level Policies—Over  the Product Life Cycle</vt:lpstr>
      <vt:lpstr>Alternative Introductory Pricing (Exhibit 17-6)</vt:lpstr>
      <vt:lpstr>Other Price-Level Policies </vt:lpstr>
      <vt:lpstr>Discount Policies—Reductions from List Prices</vt:lpstr>
      <vt:lpstr>Allowance Policies—Off List Prices</vt:lpstr>
      <vt:lpstr>Checking Your Knowledge</vt:lpstr>
      <vt:lpstr>Some Customers Get Something Extra </vt:lpstr>
      <vt:lpstr>List Price May Depend on Geographic Pricing Policies</vt:lpstr>
      <vt:lpstr>Checking Your Knowledge</vt:lpstr>
      <vt:lpstr>Valpak</vt:lpstr>
      <vt:lpstr>Checking Your Knowledge</vt:lpstr>
      <vt:lpstr>Pricing Policies Combine to Impact Customer Value</vt:lpstr>
      <vt:lpstr>Legality of Pricing Policies</vt:lpstr>
      <vt:lpstr>Price Discrimination</vt:lpstr>
      <vt:lpstr>Key Terms</vt:lpstr>
      <vt:lpstr>Key Terms</vt:lpstr>
      <vt:lpstr>Key Terms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Jagruti</dc:creator>
  <cp:lastModifiedBy>Lefort, Jazmine</cp:lastModifiedBy>
  <cp:revision>1158</cp:revision>
  <dcterms:created xsi:type="dcterms:W3CDTF">2010-05-28T04:39:50Z</dcterms:created>
  <dcterms:modified xsi:type="dcterms:W3CDTF">2018-02-22T13:43:56Z</dcterms:modified>
</cp:coreProperties>
</file>